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0.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128"/>
  </p:notesMasterIdLst>
  <p:sldIdLst>
    <p:sldId id="256" r:id="rId2"/>
    <p:sldId id="257" r:id="rId3"/>
    <p:sldId id="259" r:id="rId4"/>
    <p:sldId id="264" r:id="rId5"/>
    <p:sldId id="265" r:id="rId6"/>
    <p:sldId id="266" r:id="rId7"/>
    <p:sldId id="267" r:id="rId8"/>
    <p:sldId id="395" r:id="rId9"/>
    <p:sldId id="258" r:id="rId10"/>
    <p:sldId id="262" r:id="rId11"/>
    <p:sldId id="269" r:id="rId12"/>
    <p:sldId id="270" r:id="rId13"/>
    <p:sldId id="271" r:id="rId14"/>
    <p:sldId id="263" r:id="rId15"/>
    <p:sldId id="261" r:id="rId16"/>
    <p:sldId id="359" r:id="rId17"/>
    <p:sldId id="379" r:id="rId18"/>
    <p:sldId id="380" r:id="rId19"/>
    <p:sldId id="381" r:id="rId20"/>
    <p:sldId id="382" r:id="rId21"/>
    <p:sldId id="357" r:id="rId22"/>
    <p:sldId id="360" r:id="rId23"/>
    <p:sldId id="268" r:id="rId24"/>
    <p:sldId id="275" r:id="rId25"/>
    <p:sldId id="260" r:id="rId26"/>
    <p:sldId id="273" r:id="rId27"/>
    <p:sldId id="272" r:id="rId28"/>
    <p:sldId id="274" r:id="rId29"/>
    <p:sldId id="290" r:id="rId30"/>
    <p:sldId id="288" r:id="rId31"/>
    <p:sldId id="289" r:id="rId32"/>
    <p:sldId id="278" r:id="rId33"/>
    <p:sldId id="393" r:id="rId34"/>
    <p:sldId id="374" r:id="rId35"/>
    <p:sldId id="375" r:id="rId36"/>
    <p:sldId id="281" r:id="rId37"/>
    <p:sldId id="342" r:id="rId38"/>
    <p:sldId id="343" r:id="rId39"/>
    <p:sldId id="415" r:id="rId40"/>
    <p:sldId id="416" r:id="rId41"/>
    <p:sldId id="418" r:id="rId42"/>
    <p:sldId id="417" r:id="rId43"/>
    <p:sldId id="286" r:id="rId44"/>
    <p:sldId id="394" r:id="rId45"/>
    <p:sldId id="365" r:id="rId46"/>
    <p:sldId id="366" r:id="rId47"/>
    <p:sldId id="367" r:id="rId48"/>
    <p:sldId id="368" r:id="rId49"/>
    <p:sldId id="409" r:id="rId50"/>
    <p:sldId id="410" r:id="rId51"/>
    <p:sldId id="413" r:id="rId52"/>
    <p:sldId id="414" r:id="rId53"/>
    <p:sldId id="411" r:id="rId54"/>
    <p:sldId id="412" r:id="rId55"/>
    <p:sldId id="298" r:id="rId56"/>
    <p:sldId id="299" r:id="rId57"/>
    <p:sldId id="300" r:id="rId58"/>
    <p:sldId id="408" r:id="rId59"/>
    <p:sldId id="283" r:id="rId60"/>
    <p:sldId id="284" r:id="rId61"/>
    <p:sldId id="297" r:id="rId62"/>
    <p:sldId id="296" r:id="rId63"/>
    <p:sldId id="277" r:id="rId64"/>
    <p:sldId id="310" r:id="rId65"/>
    <p:sldId id="387" r:id="rId66"/>
    <p:sldId id="352" r:id="rId67"/>
    <p:sldId id="351" r:id="rId68"/>
    <p:sldId id="324" r:id="rId69"/>
    <p:sldId id="311" r:id="rId70"/>
    <p:sldId id="312" r:id="rId71"/>
    <p:sldId id="378" r:id="rId72"/>
    <p:sldId id="377" r:id="rId73"/>
    <p:sldId id="361" r:id="rId74"/>
    <p:sldId id="362" r:id="rId75"/>
    <p:sldId id="363" r:id="rId76"/>
    <p:sldId id="364" r:id="rId77"/>
    <p:sldId id="317" r:id="rId78"/>
    <p:sldId id="349" r:id="rId79"/>
    <p:sldId id="388" r:id="rId80"/>
    <p:sldId id="350" r:id="rId81"/>
    <p:sldId id="325" r:id="rId82"/>
    <p:sldId id="326" r:id="rId83"/>
    <p:sldId id="389" r:id="rId84"/>
    <p:sldId id="407" r:id="rId85"/>
    <p:sldId id="390" r:id="rId86"/>
    <p:sldId id="391" r:id="rId87"/>
    <p:sldId id="327" r:id="rId88"/>
    <p:sldId id="372" r:id="rId89"/>
    <p:sldId id="373" r:id="rId90"/>
    <p:sldId id="313" r:id="rId91"/>
    <p:sldId id="328" r:id="rId92"/>
    <p:sldId id="329" r:id="rId93"/>
    <p:sldId id="330" r:id="rId94"/>
    <p:sldId id="348" r:id="rId95"/>
    <p:sldId id="331" r:id="rId96"/>
    <p:sldId id="332" r:id="rId97"/>
    <p:sldId id="333" r:id="rId98"/>
    <p:sldId id="334" r:id="rId99"/>
    <p:sldId id="335" r:id="rId100"/>
    <p:sldId id="336" r:id="rId101"/>
    <p:sldId id="320" r:id="rId102"/>
    <p:sldId id="321" r:id="rId103"/>
    <p:sldId id="322" r:id="rId104"/>
    <p:sldId id="323" r:id="rId105"/>
    <p:sldId id="353" r:id="rId106"/>
    <p:sldId id="285" r:id="rId107"/>
    <p:sldId id="386" r:id="rId108"/>
    <p:sldId id="383" r:id="rId109"/>
    <p:sldId id="384" r:id="rId110"/>
    <p:sldId id="385" r:id="rId111"/>
    <p:sldId id="358" r:id="rId112"/>
    <p:sldId id="295" r:id="rId113"/>
    <p:sldId id="304" r:id="rId114"/>
    <p:sldId id="303" r:id="rId115"/>
    <p:sldId id="301" r:id="rId116"/>
    <p:sldId id="369" r:id="rId117"/>
    <p:sldId id="370" r:id="rId118"/>
    <p:sldId id="302" r:id="rId119"/>
    <p:sldId id="305" r:id="rId120"/>
    <p:sldId id="306" r:id="rId121"/>
    <p:sldId id="307" r:id="rId122"/>
    <p:sldId id="308" r:id="rId123"/>
    <p:sldId id="309" r:id="rId124"/>
    <p:sldId id="371" r:id="rId125"/>
    <p:sldId id="405" r:id="rId126"/>
    <p:sldId id="406" r:id="rId1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94746"/>
  </p:normalViewPr>
  <p:slideViewPr>
    <p:cSldViewPr snapToGrid="0">
      <p:cViewPr varScale="1">
        <p:scale>
          <a:sx n="63" d="100"/>
          <a:sy n="63" d="100"/>
        </p:scale>
        <p:origin x="79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FD42EF-99C2-417B-9759-EAA9D7DB22E0}" type="datetimeFigureOut">
              <a:rPr lang="en-US" smtClean="0"/>
              <a:t>10/8/2024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691FB7-7EDD-43EB-AF9E-C01E2D632B33}" type="slidenum">
              <a:rPr lang="en-US" smtClean="0"/>
              <a:t>‹#›</a:t>
            </a:fld>
            <a:endParaRPr lang="en-US"/>
          </a:p>
        </p:txBody>
      </p:sp>
    </p:spTree>
    <p:extLst>
      <p:ext uri="{BB962C8B-B14F-4D97-AF65-F5344CB8AC3E}">
        <p14:creationId xmlns:p14="http://schemas.microsoft.com/office/powerpoint/2010/main" val="155644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691FB7-7EDD-43EB-AF9E-C01E2D632B33}" type="slidenum">
              <a:rPr lang="en-US" smtClean="0"/>
              <a:t>7</a:t>
            </a:fld>
            <a:endParaRPr lang="en-US"/>
          </a:p>
        </p:txBody>
      </p:sp>
    </p:spTree>
    <p:extLst>
      <p:ext uri="{BB962C8B-B14F-4D97-AF65-F5344CB8AC3E}">
        <p14:creationId xmlns:p14="http://schemas.microsoft.com/office/powerpoint/2010/main" val="1349997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691FB7-7EDD-43EB-AF9E-C01E2D632B33}" type="slidenum">
              <a:rPr lang="en-US" smtClean="0"/>
              <a:t>28</a:t>
            </a:fld>
            <a:endParaRPr lang="en-US"/>
          </a:p>
        </p:txBody>
      </p:sp>
    </p:spTree>
    <p:extLst>
      <p:ext uri="{BB962C8B-B14F-4D97-AF65-F5344CB8AC3E}">
        <p14:creationId xmlns:p14="http://schemas.microsoft.com/office/powerpoint/2010/main" val="55697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C691FB7-7EDD-43EB-AF9E-C01E2D632B33}" type="slidenum">
              <a:rPr lang="en-US" smtClean="0"/>
              <a:t>59</a:t>
            </a:fld>
            <a:endParaRPr lang="en-US"/>
          </a:p>
        </p:txBody>
      </p:sp>
    </p:spTree>
    <p:extLst>
      <p:ext uri="{BB962C8B-B14F-4D97-AF65-F5344CB8AC3E}">
        <p14:creationId xmlns:p14="http://schemas.microsoft.com/office/powerpoint/2010/main" val="3819474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a:xfrm>
            <a:off x="1127124" y="329307"/>
            <a:ext cx="5943668" cy="309201"/>
          </a:xfrm>
        </p:spPr>
        <p:txBody>
          <a:bodyPr/>
          <a:lstStyle/>
          <a:p>
            <a:endParaRPr lang="en-TH"/>
          </a:p>
        </p:txBody>
      </p:sp>
      <p:sp>
        <p:nvSpPr>
          <p:cNvPr id="6" name="Slide Number Placeholder 5"/>
          <p:cNvSpPr>
            <a:spLocks noGrp="1"/>
          </p:cNvSpPr>
          <p:nvPr>
            <p:ph type="sldNum" sz="quarter" idx="12"/>
          </p:nvPr>
        </p:nvSpPr>
        <p:spPr>
          <a:xfrm>
            <a:off x="9924392" y="134930"/>
            <a:ext cx="811019" cy="503578"/>
          </a:xfrm>
        </p:spPr>
        <p:txBody>
          <a:bodyPr/>
          <a:lstStyle/>
          <a:p>
            <a:fld id="{79E2D4A9-C47A-2A48-A250-EC2EC52F8BD3}" type="slidenum">
              <a:rPr lang="en-TH" smtClean="0"/>
              <a:t>‹#›</a:t>
            </a:fld>
            <a:endParaRPr lang="en-TH"/>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359937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79E2D4A9-C47A-2A48-A250-EC2EC52F8BD3}" type="slidenum">
              <a:rPr lang="en-TH" smtClean="0"/>
              <a:t>‹#›</a:t>
            </a:fld>
            <a:endParaRPr lang="en-TH"/>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020701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79E2D4A9-C47A-2A48-A250-EC2EC52F8BD3}" type="slidenum">
              <a:rPr lang="en-TH" smtClean="0"/>
              <a:t>‹#›</a:t>
            </a:fld>
            <a:endParaRPr lang="en-TH"/>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611821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p:txBody>
          <a:bodyPr/>
          <a:lstStyle>
            <a:lvl1pPr>
              <a:defRPr sz="1200"/>
            </a:lvl1pPr>
          </a:lstStyle>
          <a:p>
            <a:endParaRPr lang="en-TH"/>
          </a:p>
        </p:txBody>
      </p:sp>
      <p:sp>
        <p:nvSpPr>
          <p:cNvPr id="6" name="Slide Number Placeholder 5"/>
          <p:cNvSpPr>
            <a:spLocks noGrp="1"/>
          </p:cNvSpPr>
          <p:nvPr>
            <p:ph type="sldNum" sz="quarter" idx="12"/>
          </p:nvPr>
        </p:nvSpPr>
        <p:spPr/>
        <p:txBody>
          <a:bodyPr/>
          <a:lstStyle/>
          <a:p>
            <a:fld id="{79E2D4A9-C47A-2A48-A250-EC2EC52F8BD3}" type="slidenum">
              <a:rPr lang="en-TH" smtClean="0"/>
              <a:t>‹#›</a:t>
            </a:fld>
            <a:endParaRPr lang="en-TH"/>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20987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51F0BA-6B36-8D47-B564-0BE3CF1FEEB6}" type="datetimeFigureOut">
              <a:rPr lang="en-TH" smtClean="0"/>
              <a:t>10/08/2024</a:t>
            </a:fld>
            <a:endParaRPr lang="en-TH"/>
          </a:p>
        </p:txBody>
      </p:sp>
      <p:sp>
        <p:nvSpPr>
          <p:cNvPr id="5" name="Footer Placeholder 4"/>
          <p:cNvSpPr>
            <a:spLocks noGrp="1"/>
          </p:cNvSpPr>
          <p:nvPr>
            <p:ph type="ftr" sz="quarter" idx="11"/>
          </p:nvPr>
        </p:nvSpPr>
        <p:spPr/>
        <p:txBody>
          <a:bodyPr/>
          <a:lstStyle/>
          <a:p>
            <a:endParaRPr lang="en-TH"/>
          </a:p>
        </p:txBody>
      </p:sp>
      <p:sp>
        <p:nvSpPr>
          <p:cNvPr id="6" name="Slide Number Placeholder 5"/>
          <p:cNvSpPr>
            <a:spLocks noGrp="1"/>
          </p:cNvSpPr>
          <p:nvPr>
            <p:ph type="sldNum" sz="quarter" idx="12"/>
          </p:nvPr>
        </p:nvSpPr>
        <p:spPr/>
        <p:txBody>
          <a:bodyPr/>
          <a:lstStyle/>
          <a:p>
            <a:fld id="{79E2D4A9-C47A-2A48-A250-EC2EC52F8BD3}" type="slidenum">
              <a:rPr lang="en-TH" smtClean="0"/>
              <a:t>‹#›</a:t>
            </a:fld>
            <a:endParaRPr lang="en-TH"/>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739748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51F0BA-6B36-8D47-B564-0BE3CF1FEEB6}" type="datetimeFigureOut">
              <a:rPr lang="en-TH" smtClean="0"/>
              <a:t>10/08/2024</a:t>
            </a:fld>
            <a:endParaRPr lang="en-TH"/>
          </a:p>
        </p:txBody>
      </p:sp>
      <p:sp>
        <p:nvSpPr>
          <p:cNvPr id="6" name="Footer Placeholder 5"/>
          <p:cNvSpPr>
            <a:spLocks noGrp="1"/>
          </p:cNvSpPr>
          <p:nvPr>
            <p:ph type="ftr" sz="quarter" idx="11"/>
          </p:nvPr>
        </p:nvSpPr>
        <p:spPr/>
        <p:txBody>
          <a:bodyPr/>
          <a:lstStyle/>
          <a:p>
            <a:endParaRPr lang="en-TH"/>
          </a:p>
        </p:txBody>
      </p:sp>
      <p:sp>
        <p:nvSpPr>
          <p:cNvPr id="7" name="Slide Number Placeholder 6"/>
          <p:cNvSpPr>
            <a:spLocks noGrp="1"/>
          </p:cNvSpPr>
          <p:nvPr>
            <p:ph type="sldNum" sz="quarter" idx="12"/>
          </p:nvPr>
        </p:nvSpPr>
        <p:spPr/>
        <p:txBody>
          <a:bodyPr/>
          <a:lstStyle/>
          <a:p>
            <a:fld id="{79E2D4A9-C47A-2A48-A250-EC2EC52F8BD3}" type="slidenum">
              <a:rPr lang="en-TH" smtClean="0"/>
              <a:t>‹#›</a:t>
            </a:fld>
            <a:endParaRPr lang="en-TH"/>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78156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51F0BA-6B36-8D47-B564-0BE3CF1FEEB6}" type="datetimeFigureOut">
              <a:rPr lang="en-TH" smtClean="0"/>
              <a:t>10/08/2024</a:t>
            </a:fld>
            <a:endParaRPr lang="en-TH"/>
          </a:p>
        </p:txBody>
      </p:sp>
      <p:sp>
        <p:nvSpPr>
          <p:cNvPr id="8" name="Footer Placeholder 7"/>
          <p:cNvSpPr>
            <a:spLocks noGrp="1"/>
          </p:cNvSpPr>
          <p:nvPr>
            <p:ph type="ftr" sz="quarter" idx="11"/>
          </p:nvPr>
        </p:nvSpPr>
        <p:spPr/>
        <p:txBody>
          <a:bodyPr/>
          <a:lstStyle/>
          <a:p>
            <a:endParaRPr lang="en-TH"/>
          </a:p>
        </p:txBody>
      </p:sp>
      <p:sp>
        <p:nvSpPr>
          <p:cNvPr id="9" name="Slide Number Placeholder 8"/>
          <p:cNvSpPr>
            <a:spLocks noGrp="1"/>
          </p:cNvSpPr>
          <p:nvPr>
            <p:ph type="sldNum" sz="quarter" idx="12"/>
          </p:nvPr>
        </p:nvSpPr>
        <p:spPr/>
        <p:txBody>
          <a:bodyPr/>
          <a:lstStyle/>
          <a:p>
            <a:fld id="{79E2D4A9-C47A-2A48-A250-EC2EC52F8BD3}" type="slidenum">
              <a:rPr lang="en-TH" smtClean="0"/>
              <a:t>‹#›</a:t>
            </a:fld>
            <a:endParaRPr lang="en-TH"/>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927339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51F0BA-6B36-8D47-B564-0BE3CF1FEEB6}" type="datetimeFigureOut">
              <a:rPr lang="en-TH" smtClean="0"/>
              <a:t>10/08/2024</a:t>
            </a:fld>
            <a:endParaRPr lang="en-TH"/>
          </a:p>
        </p:txBody>
      </p:sp>
      <p:sp>
        <p:nvSpPr>
          <p:cNvPr id="4" name="Footer Placeholder 3"/>
          <p:cNvSpPr>
            <a:spLocks noGrp="1"/>
          </p:cNvSpPr>
          <p:nvPr>
            <p:ph type="ftr" sz="quarter" idx="11"/>
          </p:nvPr>
        </p:nvSpPr>
        <p:spPr/>
        <p:txBody>
          <a:bodyPr/>
          <a:lstStyle/>
          <a:p>
            <a:endParaRPr lang="en-TH"/>
          </a:p>
        </p:txBody>
      </p:sp>
      <p:sp>
        <p:nvSpPr>
          <p:cNvPr id="5" name="Slide Number Placeholder 4"/>
          <p:cNvSpPr>
            <a:spLocks noGrp="1"/>
          </p:cNvSpPr>
          <p:nvPr>
            <p:ph type="sldNum" sz="quarter" idx="12"/>
          </p:nvPr>
        </p:nvSpPr>
        <p:spPr/>
        <p:txBody>
          <a:bodyPr/>
          <a:lstStyle/>
          <a:p>
            <a:fld id="{79E2D4A9-C47A-2A48-A250-EC2EC52F8BD3}" type="slidenum">
              <a:rPr lang="en-TH" smtClean="0"/>
              <a:t>‹#›</a:t>
            </a:fld>
            <a:endParaRPr lang="en-TH"/>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345597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51F0BA-6B36-8D47-B564-0BE3CF1FEEB6}" type="datetimeFigureOut">
              <a:rPr lang="en-TH" smtClean="0"/>
              <a:t>10/08/2024</a:t>
            </a:fld>
            <a:endParaRPr lang="en-TH"/>
          </a:p>
        </p:txBody>
      </p:sp>
      <p:sp>
        <p:nvSpPr>
          <p:cNvPr id="3" name="Footer Placeholder 2"/>
          <p:cNvSpPr>
            <a:spLocks noGrp="1"/>
          </p:cNvSpPr>
          <p:nvPr>
            <p:ph type="ftr" sz="quarter" idx="11"/>
          </p:nvPr>
        </p:nvSpPr>
        <p:spPr/>
        <p:txBody>
          <a:bodyPr/>
          <a:lstStyle/>
          <a:p>
            <a:endParaRPr lang="en-TH"/>
          </a:p>
        </p:txBody>
      </p:sp>
      <p:sp>
        <p:nvSpPr>
          <p:cNvPr id="4" name="Slide Number Placeholder 3"/>
          <p:cNvSpPr>
            <a:spLocks noGrp="1"/>
          </p:cNvSpPr>
          <p:nvPr>
            <p:ph type="sldNum" sz="quarter" idx="12"/>
          </p:nvPr>
        </p:nvSpPr>
        <p:spPr/>
        <p:txBody>
          <a:bodyPr/>
          <a:lstStyle/>
          <a:p>
            <a:fld id="{79E2D4A9-C47A-2A48-A250-EC2EC52F8BD3}" type="slidenum">
              <a:rPr lang="en-TH" smtClean="0"/>
              <a:t>‹#›</a:t>
            </a:fld>
            <a:endParaRPr lang="en-TH"/>
          </a:p>
        </p:txBody>
      </p:sp>
    </p:spTree>
    <p:extLst>
      <p:ext uri="{BB962C8B-B14F-4D97-AF65-F5344CB8AC3E}">
        <p14:creationId xmlns:p14="http://schemas.microsoft.com/office/powerpoint/2010/main" val="22480131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51F0BA-6B36-8D47-B564-0BE3CF1FEEB6}" type="datetimeFigureOut">
              <a:rPr lang="en-TH" smtClean="0"/>
              <a:t>10/08/2024</a:t>
            </a:fld>
            <a:endParaRPr lang="en-TH"/>
          </a:p>
        </p:txBody>
      </p:sp>
      <p:sp>
        <p:nvSpPr>
          <p:cNvPr id="6" name="Footer Placeholder 5"/>
          <p:cNvSpPr>
            <a:spLocks noGrp="1"/>
          </p:cNvSpPr>
          <p:nvPr>
            <p:ph type="ftr" sz="quarter" idx="11"/>
          </p:nvPr>
        </p:nvSpPr>
        <p:spPr/>
        <p:txBody>
          <a:bodyPr/>
          <a:lstStyle/>
          <a:p>
            <a:endParaRPr lang="en-TH"/>
          </a:p>
        </p:txBody>
      </p:sp>
      <p:sp>
        <p:nvSpPr>
          <p:cNvPr id="7" name="Slide Number Placeholder 6"/>
          <p:cNvSpPr>
            <a:spLocks noGrp="1"/>
          </p:cNvSpPr>
          <p:nvPr>
            <p:ph type="sldNum" sz="quarter" idx="12"/>
          </p:nvPr>
        </p:nvSpPr>
        <p:spPr/>
        <p:txBody>
          <a:bodyPr/>
          <a:lstStyle/>
          <a:p>
            <a:fld id="{79E2D4A9-C47A-2A48-A250-EC2EC52F8BD3}" type="slidenum">
              <a:rPr lang="en-TH" smtClean="0"/>
              <a:t>‹#›</a:t>
            </a:fld>
            <a:endParaRPr lang="en-TH"/>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319518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2D51F0BA-6B36-8D47-B564-0BE3CF1FEEB6}" type="datetimeFigureOut">
              <a:rPr lang="en-TH" smtClean="0"/>
              <a:t>10/08/2024</a:t>
            </a:fld>
            <a:endParaRPr lang="en-TH"/>
          </a:p>
        </p:txBody>
      </p:sp>
      <p:sp>
        <p:nvSpPr>
          <p:cNvPr id="6" name="Footer Placeholder 5"/>
          <p:cNvSpPr>
            <a:spLocks noGrp="1"/>
          </p:cNvSpPr>
          <p:nvPr>
            <p:ph type="ftr" sz="quarter" idx="11"/>
          </p:nvPr>
        </p:nvSpPr>
        <p:spPr>
          <a:xfrm>
            <a:off x="1125300" y="318640"/>
            <a:ext cx="4877818" cy="320931"/>
          </a:xfrm>
        </p:spPr>
        <p:txBody>
          <a:bodyPr/>
          <a:lstStyle/>
          <a:p>
            <a:endParaRPr lang="en-TH"/>
          </a:p>
        </p:txBody>
      </p:sp>
      <p:sp>
        <p:nvSpPr>
          <p:cNvPr id="7" name="Slide Number Placeholder 6"/>
          <p:cNvSpPr>
            <a:spLocks noGrp="1"/>
          </p:cNvSpPr>
          <p:nvPr>
            <p:ph type="sldNum" sz="quarter" idx="12"/>
          </p:nvPr>
        </p:nvSpPr>
        <p:spPr>
          <a:xfrm>
            <a:off x="6176794" y="137408"/>
            <a:ext cx="811019" cy="503578"/>
          </a:xfrm>
        </p:spPr>
        <p:txBody>
          <a:bodyPr/>
          <a:lstStyle/>
          <a:p>
            <a:fld id="{79E2D4A9-C47A-2A48-A250-EC2EC52F8BD3}" type="slidenum">
              <a:rPr lang="en-TH" smtClean="0"/>
              <a:t>‹#›</a:t>
            </a:fld>
            <a:endParaRPr lang="en-TH"/>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1393694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D51F0BA-6B36-8D47-B564-0BE3CF1FEEB6}" type="datetimeFigureOut">
              <a:rPr lang="en-TH" smtClean="0"/>
              <a:t>10/08/2024</a:t>
            </a:fld>
            <a:endParaRPr lang="en-TH"/>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TH"/>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79E2D4A9-C47A-2A48-A250-EC2EC52F8BD3}" type="slidenum">
              <a:rPr lang="en-TH" smtClean="0"/>
              <a:t>‹#›</a:t>
            </a:fld>
            <a:endParaRPr lang="en-TH"/>
          </a:p>
        </p:txBody>
      </p:sp>
    </p:spTree>
    <p:extLst>
      <p:ext uri="{BB962C8B-B14F-4D97-AF65-F5344CB8AC3E}">
        <p14:creationId xmlns:p14="http://schemas.microsoft.com/office/powerpoint/2010/main" val="239980760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s://openai.com/blog/openai-api"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ialogflow.cloud.google.com/" TargetMode="External"/><Relationship Id="rId2" Type="http://schemas.openxmlformats.org/officeDocument/2006/relationships/hyperlink" Target="https://short.npru.ac.th/bhr"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anthropic.com/api"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4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ai.google.dev/"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E9C1F-5D01-3E73-0B54-D8DD6F79C355}"/>
              </a:ext>
            </a:extLst>
          </p:cNvPr>
          <p:cNvSpPr>
            <a:spLocks noGrp="1"/>
          </p:cNvSpPr>
          <p:nvPr>
            <p:ph type="ctrTitle"/>
          </p:nvPr>
        </p:nvSpPr>
        <p:spPr>
          <a:xfrm>
            <a:off x="1128403" y="945913"/>
            <a:ext cx="10135342" cy="2618554"/>
          </a:xfrm>
        </p:spPr>
        <p:txBody>
          <a:bodyPr>
            <a:normAutofit/>
          </a:bodyPr>
          <a:lstStyle/>
          <a:p>
            <a:r>
              <a:rPr lang="en-TH" sz="4400" dirty="0"/>
              <a:t>AI ChatBot</a:t>
            </a:r>
          </a:p>
        </p:txBody>
      </p:sp>
      <p:sp>
        <p:nvSpPr>
          <p:cNvPr id="3" name="Subtitle 2">
            <a:extLst>
              <a:ext uri="{FF2B5EF4-FFF2-40B4-BE49-F238E27FC236}">
                <a16:creationId xmlns:a16="http://schemas.microsoft.com/office/drawing/2014/main" id="{86C00680-CE51-A276-5D57-100409932C57}"/>
              </a:ext>
            </a:extLst>
          </p:cNvPr>
          <p:cNvSpPr>
            <a:spLocks noGrp="1"/>
          </p:cNvSpPr>
          <p:nvPr>
            <p:ph type="subTitle" idx="1"/>
          </p:nvPr>
        </p:nvSpPr>
        <p:spPr/>
        <p:txBody>
          <a:bodyPr/>
          <a:lstStyle/>
          <a:p>
            <a:r>
              <a:rPr lang="en-TH" dirty="0"/>
              <a:t>(</a:t>
            </a:r>
            <a:r>
              <a:rPr lang="en-TH" b="1" dirty="0"/>
              <a:t>Gemini API</a:t>
            </a:r>
            <a:r>
              <a:rPr lang="en-TH" dirty="0"/>
              <a:t>, </a:t>
            </a:r>
            <a:r>
              <a:rPr lang="en-TH" b="1" dirty="0"/>
              <a:t>OpenAI API</a:t>
            </a:r>
            <a:r>
              <a:rPr lang="en-US" b="1" dirty="0"/>
              <a:t>, Claude API</a:t>
            </a:r>
            <a:r>
              <a:rPr lang="en-TH" dirty="0"/>
              <a:t>)</a:t>
            </a:r>
          </a:p>
        </p:txBody>
      </p:sp>
      <p:pic>
        <p:nvPicPr>
          <p:cNvPr id="4" name="Picture 3">
            <a:extLst>
              <a:ext uri="{FF2B5EF4-FFF2-40B4-BE49-F238E27FC236}">
                <a16:creationId xmlns:a16="http://schemas.microsoft.com/office/drawing/2014/main" id="{1240F7DE-FC53-488B-9FC1-6395187A4EB5}"/>
              </a:ext>
            </a:extLst>
          </p:cNvPr>
          <p:cNvPicPr>
            <a:picLocks noChangeAspect="1"/>
          </p:cNvPicPr>
          <p:nvPr/>
        </p:nvPicPr>
        <p:blipFill>
          <a:blip r:embed="rId2"/>
          <a:stretch>
            <a:fillRect/>
          </a:stretch>
        </p:blipFill>
        <p:spPr>
          <a:xfrm>
            <a:off x="9448903" y="1820140"/>
            <a:ext cx="1709318" cy="2074598"/>
          </a:xfrm>
          <a:prstGeom prst="rect">
            <a:avLst/>
          </a:prstGeom>
        </p:spPr>
      </p:pic>
      <p:pic>
        <p:nvPicPr>
          <p:cNvPr id="6" name="Picture 5">
            <a:extLst>
              <a:ext uri="{FF2B5EF4-FFF2-40B4-BE49-F238E27FC236}">
                <a16:creationId xmlns:a16="http://schemas.microsoft.com/office/drawing/2014/main" id="{7DE3344D-DE86-44CC-8F72-28C436EFA94F}"/>
              </a:ext>
            </a:extLst>
          </p:cNvPr>
          <p:cNvPicPr>
            <a:picLocks noChangeAspect="1"/>
          </p:cNvPicPr>
          <p:nvPr/>
        </p:nvPicPr>
        <p:blipFill>
          <a:blip r:embed="rId3"/>
          <a:stretch>
            <a:fillRect/>
          </a:stretch>
        </p:blipFill>
        <p:spPr>
          <a:xfrm>
            <a:off x="4963795" y="1150280"/>
            <a:ext cx="3672205" cy="1836103"/>
          </a:xfrm>
          <a:prstGeom prst="rect">
            <a:avLst/>
          </a:prstGeom>
          <a:ln>
            <a:noFill/>
          </a:ln>
          <a:effectLst>
            <a:softEdge rad="112500"/>
          </a:effectLst>
        </p:spPr>
      </p:pic>
      <p:pic>
        <p:nvPicPr>
          <p:cNvPr id="8" name="Picture 7">
            <a:extLst>
              <a:ext uri="{FF2B5EF4-FFF2-40B4-BE49-F238E27FC236}">
                <a16:creationId xmlns:a16="http://schemas.microsoft.com/office/drawing/2014/main" id="{2FD15842-57A3-4397-8D04-050F0703E1D4}"/>
              </a:ext>
            </a:extLst>
          </p:cNvPr>
          <p:cNvPicPr>
            <a:picLocks noChangeAspect="1"/>
          </p:cNvPicPr>
          <p:nvPr/>
        </p:nvPicPr>
        <p:blipFill>
          <a:blip r:embed="rId4"/>
          <a:stretch>
            <a:fillRect/>
          </a:stretch>
        </p:blipFill>
        <p:spPr>
          <a:xfrm>
            <a:off x="6926682" y="3768834"/>
            <a:ext cx="1709318" cy="1709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65094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15CD-7824-4681-A00B-FFB546C9FE16}"/>
              </a:ext>
            </a:extLst>
          </p:cNvPr>
          <p:cNvSpPr>
            <a:spLocks noGrp="1"/>
          </p:cNvSpPr>
          <p:nvPr>
            <p:ph type="title"/>
          </p:nvPr>
        </p:nvSpPr>
        <p:spPr/>
        <p:txBody>
          <a:bodyPr/>
          <a:lstStyle/>
          <a:p>
            <a:r>
              <a:rPr lang="en-US" dirty="0" err="1"/>
              <a:t>ChatFuel</a:t>
            </a:r>
            <a:br>
              <a:rPr lang="en-US" dirty="0"/>
            </a:br>
            <a:endParaRPr lang="en-US" dirty="0"/>
          </a:p>
        </p:txBody>
      </p:sp>
      <p:sp>
        <p:nvSpPr>
          <p:cNvPr id="3" name="Content Placeholder 2">
            <a:extLst>
              <a:ext uri="{FF2B5EF4-FFF2-40B4-BE49-F238E27FC236}">
                <a16:creationId xmlns:a16="http://schemas.microsoft.com/office/drawing/2014/main" id="{D26EFCE9-A751-4D81-832A-1141C04AEC38}"/>
              </a:ext>
            </a:extLst>
          </p:cNvPr>
          <p:cNvSpPr>
            <a:spLocks noGrp="1"/>
          </p:cNvSpPr>
          <p:nvPr>
            <p:ph idx="1"/>
          </p:nvPr>
        </p:nvSpPr>
        <p:spPr/>
        <p:txBody>
          <a:bodyPr>
            <a:normAutofit/>
          </a:bodyPr>
          <a:lstStyle/>
          <a:p>
            <a:r>
              <a:rPr lang="th-TH" dirty="0"/>
              <a:t>เน้นการใช้งานง่าย เหมาะสำหรับผู้เริ่มต้น</a:t>
            </a:r>
          </a:p>
          <a:p>
            <a:r>
              <a:rPr lang="th-TH" dirty="0"/>
              <a:t>เหมาะสำหรับการสร้างแชทบอทแบบง่ายๆ บน </a:t>
            </a:r>
            <a:r>
              <a:rPr lang="en-US" dirty="0"/>
              <a:t>Facebook Messenger</a:t>
            </a:r>
          </a:p>
          <a:p>
            <a:r>
              <a:rPr lang="th-TH" b="1" dirty="0"/>
              <a:t>ฟีเจอร์</a:t>
            </a:r>
            <a:r>
              <a:rPr lang="th-TH" dirty="0"/>
              <a:t>:</a:t>
            </a:r>
          </a:p>
          <a:p>
            <a:pPr lvl="1"/>
            <a:r>
              <a:rPr lang="th-TH" dirty="0"/>
              <a:t>การสร้าง </a:t>
            </a:r>
            <a:r>
              <a:rPr lang="en-US" dirty="0"/>
              <a:t>Chat Flow</a:t>
            </a:r>
          </a:p>
          <a:p>
            <a:pPr lvl="1"/>
            <a:r>
              <a:rPr lang="th-TH" dirty="0"/>
              <a:t>การส่งข้อความ รูปภาพ วิดีโอ</a:t>
            </a:r>
          </a:p>
          <a:p>
            <a:pPr lvl="1"/>
            <a:r>
              <a:rPr lang="th-TH" dirty="0"/>
              <a:t>การเชื่อมต่อกับ </a:t>
            </a:r>
            <a:r>
              <a:rPr lang="en-US" dirty="0"/>
              <a:t>Facebook Messenger</a:t>
            </a:r>
          </a:p>
          <a:p>
            <a:endParaRPr lang="en-US" dirty="0"/>
          </a:p>
        </p:txBody>
      </p:sp>
    </p:spTree>
    <p:extLst>
      <p:ext uri="{BB962C8B-B14F-4D97-AF65-F5344CB8AC3E}">
        <p14:creationId xmlns:p14="http://schemas.microsoft.com/office/powerpoint/2010/main" val="383874144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3317B-BBD9-46B3-B35F-5F39C490167D}"/>
              </a:ext>
            </a:extLst>
          </p:cNvPr>
          <p:cNvSpPr>
            <a:spLocks noGrp="1"/>
          </p:cNvSpPr>
          <p:nvPr>
            <p:ph type="title"/>
          </p:nvPr>
        </p:nvSpPr>
        <p:spPr/>
        <p:txBody>
          <a:bodyPr/>
          <a:lstStyle/>
          <a:p>
            <a:r>
              <a:rPr lang="en-US" dirty="0"/>
              <a:t>GPT-4</a:t>
            </a:r>
          </a:p>
        </p:txBody>
      </p:sp>
      <p:pic>
        <p:nvPicPr>
          <p:cNvPr id="5" name="Content Placeholder 4">
            <a:extLst>
              <a:ext uri="{FF2B5EF4-FFF2-40B4-BE49-F238E27FC236}">
                <a16:creationId xmlns:a16="http://schemas.microsoft.com/office/drawing/2014/main" id="{CB98E726-BBE4-4A89-8750-CA35B0896E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6041" y="1846263"/>
            <a:ext cx="8340244" cy="4022725"/>
          </a:xfrm>
        </p:spPr>
      </p:pic>
    </p:spTree>
    <p:extLst>
      <p:ext uri="{BB962C8B-B14F-4D97-AF65-F5344CB8AC3E}">
        <p14:creationId xmlns:p14="http://schemas.microsoft.com/office/powerpoint/2010/main" val="5026306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BDF30-D083-4D5C-8CE6-C260DD41246A}"/>
              </a:ext>
            </a:extLst>
          </p:cNvPr>
          <p:cNvSpPr>
            <a:spLocks noGrp="1"/>
          </p:cNvSpPr>
          <p:nvPr>
            <p:ph type="ctrTitle"/>
          </p:nvPr>
        </p:nvSpPr>
        <p:spPr>
          <a:xfrm>
            <a:off x="1128403" y="945913"/>
            <a:ext cx="8637073" cy="2618554"/>
          </a:xfrm>
        </p:spPr>
        <p:txBody>
          <a:bodyPr>
            <a:noAutofit/>
          </a:bodyPr>
          <a:lstStyle/>
          <a:p>
            <a:pPr algn="ctr"/>
            <a:r>
              <a:rPr lang="th-TH" sz="4000" dirty="0"/>
              <a:t>ทดลองเชื่อมต่อกับ </a:t>
            </a:r>
            <a:br>
              <a:rPr lang="en-US" sz="4000" dirty="0"/>
            </a:br>
            <a:r>
              <a:rPr lang="en-US" sz="2800" dirty="0" err="1"/>
              <a:t>facebook</a:t>
            </a:r>
            <a:r>
              <a:rPr lang="en-US" sz="2800" dirty="0"/>
              <a:t> messenger (Q/A) + </a:t>
            </a:r>
            <a:br>
              <a:rPr lang="en-US" sz="2800" dirty="0"/>
            </a:br>
            <a:r>
              <a:rPr lang="en-US" sz="2800" dirty="0" err="1"/>
              <a:t>Dialogflow</a:t>
            </a:r>
            <a:r>
              <a:rPr lang="en-US" sz="2800" dirty="0"/>
              <a:t> + </a:t>
            </a:r>
            <a:br>
              <a:rPr lang="en-US" sz="2800" dirty="0"/>
            </a:br>
            <a:endParaRPr lang="en-US" sz="2800" dirty="0"/>
          </a:p>
        </p:txBody>
      </p:sp>
      <p:sp>
        <p:nvSpPr>
          <p:cNvPr id="5" name="Subtitle 4">
            <a:extLst>
              <a:ext uri="{FF2B5EF4-FFF2-40B4-BE49-F238E27FC236}">
                <a16:creationId xmlns:a16="http://schemas.microsoft.com/office/drawing/2014/main" id="{AB4DDE45-7C4C-432F-B886-DA9A2D8B39A5}"/>
              </a:ext>
            </a:extLst>
          </p:cNvPr>
          <p:cNvSpPr>
            <a:spLocks noGrp="1"/>
          </p:cNvSpPr>
          <p:nvPr>
            <p:ph type="subTitle" idx="1"/>
          </p:nvPr>
        </p:nvSpPr>
        <p:spPr/>
        <p:txBody>
          <a:bodyPr/>
          <a:lstStyle/>
          <a:p>
            <a:pPr algn="ctr"/>
            <a:r>
              <a:rPr lang="en-US" dirty="0" err="1"/>
              <a:t>OpenAI</a:t>
            </a:r>
            <a:r>
              <a:rPr lang="en-US" dirty="0"/>
              <a:t> API </a:t>
            </a:r>
            <a:br>
              <a:rPr lang="en-US" dirty="0"/>
            </a:br>
            <a:r>
              <a:rPr lang="en-US" dirty="0"/>
              <a:t>(GPT-3.5-turbo-1106 model fine-tuned)</a:t>
            </a:r>
          </a:p>
        </p:txBody>
      </p:sp>
    </p:spTree>
    <p:extLst>
      <p:ext uri="{BB962C8B-B14F-4D97-AF65-F5344CB8AC3E}">
        <p14:creationId xmlns:p14="http://schemas.microsoft.com/office/powerpoint/2010/main" val="29767734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DF8A3-AFDC-46FF-8606-01687490BE1D}"/>
              </a:ext>
            </a:extLst>
          </p:cNvPr>
          <p:cNvSpPr>
            <a:spLocks noGrp="1"/>
          </p:cNvSpPr>
          <p:nvPr>
            <p:ph type="title"/>
          </p:nvPr>
        </p:nvSpPr>
        <p:spPr/>
        <p:txBody>
          <a:bodyPr/>
          <a:lstStyle/>
          <a:p>
            <a:r>
              <a:rPr lang="en-US" dirty="0"/>
              <a:t>Q/A Messenger</a:t>
            </a:r>
          </a:p>
        </p:txBody>
      </p:sp>
      <p:pic>
        <p:nvPicPr>
          <p:cNvPr id="5" name="Content Placeholder 4">
            <a:extLst>
              <a:ext uri="{FF2B5EF4-FFF2-40B4-BE49-F238E27FC236}">
                <a16:creationId xmlns:a16="http://schemas.microsoft.com/office/drawing/2014/main" id="{C3975662-2FD2-462E-B9C3-8BB4E38AED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6241" y="1846263"/>
            <a:ext cx="6659844" cy="4022725"/>
          </a:xfrm>
        </p:spPr>
      </p:pic>
    </p:spTree>
    <p:extLst>
      <p:ext uri="{BB962C8B-B14F-4D97-AF65-F5344CB8AC3E}">
        <p14:creationId xmlns:p14="http://schemas.microsoft.com/office/powerpoint/2010/main" val="300087700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85706-0B00-4040-978D-2698FABE05C3}"/>
              </a:ext>
            </a:extLst>
          </p:cNvPr>
          <p:cNvSpPr>
            <a:spLocks noGrp="1"/>
          </p:cNvSpPr>
          <p:nvPr>
            <p:ph type="title"/>
          </p:nvPr>
        </p:nvSpPr>
        <p:spPr/>
        <p:txBody>
          <a:bodyPr/>
          <a:lstStyle/>
          <a:p>
            <a:r>
              <a:rPr lang="en-US" dirty="0"/>
              <a:t>Q/A Messenger</a:t>
            </a:r>
          </a:p>
        </p:txBody>
      </p:sp>
      <p:pic>
        <p:nvPicPr>
          <p:cNvPr id="5" name="Content Placeholder 4">
            <a:extLst>
              <a:ext uri="{FF2B5EF4-FFF2-40B4-BE49-F238E27FC236}">
                <a16:creationId xmlns:a16="http://schemas.microsoft.com/office/drawing/2014/main" id="{FC6FD1AB-2086-4668-86C6-84E0199066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6970" y="1836837"/>
            <a:ext cx="7704309" cy="4488549"/>
          </a:xfrm>
        </p:spPr>
      </p:pic>
    </p:spTree>
    <p:extLst>
      <p:ext uri="{BB962C8B-B14F-4D97-AF65-F5344CB8AC3E}">
        <p14:creationId xmlns:p14="http://schemas.microsoft.com/office/powerpoint/2010/main" val="16095951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1A9F-3E5D-4750-895A-11F9140D6A18}"/>
              </a:ext>
            </a:extLst>
          </p:cNvPr>
          <p:cNvSpPr>
            <a:spLocks noGrp="1"/>
          </p:cNvSpPr>
          <p:nvPr>
            <p:ph type="title"/>
          </p:nvPr>
        </p:nvSpPr>
        <p:spPr/>
        <p:txBody>
          <a:bodyPr/>
          <a:lstStyle/>
          <a:p>
            <a:r>
              <a:rPr lang="en-US" dirty="0"/>
              <a:t>Q/A</a:t>
            </a:r>
          </a:p>
        </p:txBody>
      </p:sp>
      <p:pic>
        <p:nvPicPr>
          <p:cNvPr id="5" name="Content Placeholder 4">
            <a:extLst>
              <a:ext uri="{FF2B5EF4-FFF2-40B4-BE49-F238E27FC236}">
                <a16:creationId xmlns:a16="http://schemas.microsoft.com/office/drawing/2014/main" id="{B8BC9D1A-A7EF-406F-9C01-BA89F7AB34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99522" y="93839"/>
            <a:ext cx="5369818" cy="6670321"/>
          </a:xfrm>
        </p:spPr>
      </p:pic>
    </p:spTree>
    <p:extLst>
      <p:ext uri="{BB962C8B-B14F-4D97-AF65-F5344CB8AC3E}">
        <p14:creationId xmlns:p14="http://schemas.microsoft.com/office/powerpoint/2010/main" val="26236266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601A-4B0E-47B0-A35E-83F985D5F44B}"/>
              </a:ext>
            </a:extLst>
          </p:cNvPr>
          <p:cNvSpPr>
            <a:spLocks noGrp="1"/>
          </p:cNvSpPr>
          <p:nvPr>
            <p:ph type="title"/>
          </p:nvPr>
        </p:nvSpPr>
        <p:spPr/>
        <p:txBody>
          <a:bodyPr/>
          <a:lstStyle/>
          <a:p>
            <a:r>
              <a:rPr lang="en-US" dirty="0"/>
              <a:t>NLP</a:t>
            </a:r>
          </a:p>
        </p:txBody>
      </p:sp>
      <p:pic>
        <p:nvPicPr>
          <p:cNvPr id="5" name="Content Placeholder 4">
            <a:extLst>
              <a:ext uri="{FF2B5EF4-FFF2-40B4-BE49-F238E27FC236}">
                <a16:creationId xmlns:a16="http://schemas.microsoft.com/office/drawing/2014/main" id="{5742A133-CEC5-4B1E-902E-3F85FAE63D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9447" y="-2809"/>
            <a:ext cx="5523167" cy="6860809"/>
          </a:xfrm>
        </p:spPr>
      </p:pic>
    </p:spTree>
    <p:extLst>
      <p:ext uri="{BB962C8B-B14F-4D97-AF65-F5344CB8AC3E}">
        <p14:creationId xmlns:p14="http://schemas.microsoft.com/office/powerpoint/2010/main" val="6140167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CBE5-0D7D-49A8-970D-4E2C2B391CC0}"/>
              </a:ext>
            </a:extLst>
          </p:cNvPr>
          <p:cNvSpPr>
            <a:spLocks noGrp="1"/>
          </p:cNvSpPr>
          <p:nvPr>
            <p:ph type="title"/>
          </p:nvPr>
        </p:nvSpPr>
        <p:spPr/>
        <p:txBody>
          <a:bodyPr/>
          <a:lstStyle/>
          <a:p>
            <a:r>
              <a:rPr lang="en-US" dirty="0"/>
              <a:t>Open AI API Webhook</a:t>
            </a:r>
          </a:p>
        </p:txBody>
      </p:sp>
      <p:sp>
        <p:nvSpPr>
          <p:cNvPr id="3" name="Content Placeholder 2">
            <a:extLst>
              <a:ext uri="{FF2B5EF4-FFF2-40B4-BE49-F238E27FC236}">
                <a16:creationId xmlns:a16="http://schemas.microsoft.com/office/drawing/2014/main" id="{25EF3996-17BB-4D20-AEC7-CB228E200805}"/>
              </a:ext>
            </a:extLst>
          </p:cNvPr>
          <p:cNvSpPr>
            <a:spLocks noGrp="1"/>
          </p:cNvSpPr>
          <p:nvPr>
            <p:ph idx="1"/>
          </p:nvPr>
        </p:nvSpPr>
        <p:spPr/>
        <p:txBody>
          <a:bodyPr>
            <a:normAutofit/>
          </a:bodyPr>
          <a:lstStyle/>
          <a:p>
            <a:r>
              <a:rPr lang="en-US" dirty="0">
                <a:hlinkClick r:id="rId2"/>
              </a:rPr>
              <a:t>https://openai.com/blog/openai-api</a:t>
            </a:r>
            <a:endParaRPr lang="en-US" dirty="0"/>
          </a:p>
          <a:p>
            <a:r>
              <a:rPr lang="en-US" dirty="0"/>
              <a:t>Query</a:t>
            </a:r>
          </a:p>
          <a:p>
            <a:pPr lvl="1"/>
            <a:r>
              <a:rPr lang="en-US" dirty="0"/>
              <a:t>Open AI API  webhook 3.5 model : webhook1.php </a:t>
            </a:r>
          </a:p>
          <a:p>
            <a:r>
              <a:rPr lang="en-US" dirty="0"/>
              <a:t>Train (in code)</a:t>
            </a:r>
          </a:p>
          <a:p>
            <a:pPr lvl="1"/>
            <a:r>
              <a:rPr lang="en-US" dirty="0"/>
              <a:t>Open AI API  webhook ft3.5 model : webhook2.php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89161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CBE5-0D7D-49A8-970D-4E2C2B391CC0}"/>
              </a:ext>
            </a:extLst>
          </p:cNvPr>
          <p:cNvSpPr>
            <a:spLocks noGrp="1"/>
          </p:cNvSpPr>
          <p:nvPr>
            <p:ph type="title"/>
          </p:nvPr>
        </p:nvSpPr>
        <p:spPr/>
        <p:txBody>
          <a:bodyPr/>
          <a:lstStyle/>
          <a:p>
            <a:r>
              <a:rPr lang="en-US" dirty="0"/>
              <a:t>Open AI API Webhook</a:t>
            </a:r>
          </a:p>
        </p:txBody>
      </p:sp>
      <p:sp>
        <p:nvSpPr>
          <p:cNvPr id="3" name="Content Placeholder 2">
            <a:extLst>
              <a:ext uri="{FF2B5EF4-FFF2-40B4-BE49-F238E27FC236}">
                <a16:creationId xmlns:a16="http://schemas.microsoft.com/office/drawing/2014/main" id="{25EF3996-17BB-4D20-AEC7-CB228E200805}"/>
              </a:ext>
            </a:extLst>
          </p:cNvPr>
          <p:cNvSpPr>
            <a:spLocks noGrp="1"/>
          </p:cNvSpPr>
          <p:nvPr>
            <p:ph idx="1"/>
          </p:nvPr>
        </p:nvSpPr>
        <p:spPr/>
        <p:txBody>
          <a:bodyPr>
            <a:normAutofit/>
          </a:bodyPr>
          <a:lstStyle/>
          <a:p>
            <a:r>
              <a:rPr lang="en-US" dirty="0"/>
              <a:t>Train (in code) – Refactor Code (OOP)</a:t>
            </a:r>
          </a:p>
          <a:p>
            <a:pPr lvl="1"/>
            <a:r>
              <a:rPr lang="en-US" dirty="0"/>
              <a:t>Open AI API  webhook ft3.5 model refactor code : webhook2upre.php </a:t>
            </a:r>
          </a:p>
          <a:p>
            <a:r>
              <a:rPr lang="en-US" dirty="0"/>
              <a:t>Train (in database) – Refactor Code (OOP)</a:t>
            </a:r>
          </a:p>
          <a:p>
            <a:r>
              <a:rPr lang="en-US" dirty="0"/>
              <a:t>Open AI API  webhook ft3.5 model connect </a:t>
            </a:r>
            <a:r>
              <a:rPr lang="en-US" dirty="0" err="1"/>
              <a:t>db</a:t>
            </a:r>
            <a:r>
              <a:rPr lang="en-US" dirty="0"/>
              <a:t> : webhook3upre.php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8570742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E5EA-19AC-446F-A53B-5E9B29D6F009}"/>
              </a:ext>
            </a:extLst>
          </p:cNvPr>
          <p:cNvSpPr>
            <a:spLocks noGrp="1"/>
          </p:cNvSpPr>
          <p:nvPr>
            <p:ph type="title"/>
          </p:nvPr>
        </p:nvSpPr>
        <p:spPr/>
        <p:txBody>
          <a:bodyPr/>
          <a:lstStyle/>
          <a:p>
            <a:r>
              <a:rPr lang="en-US" dirty="0"/>
              <a:t>Webhook ($</a:t>
            </a:r>
            <a:r>
              <a:rPr lang="en-US" dirty="0" err="1"/>
              <a:t>queryText</a:t>
            </a:r>
            <a:r>
              <a:rPr lang="en-US" dirty="0"/>
              <a:t>)</a:t>
            </a:r>
          </a:p>
        </p:txBody>
      </p:sp>
      <p:pic>
        <p:nvPicPr>
          <p:cNvPr id="5" name="Content Placeholder 4">
            <a:extLst>
              <a:ext uri="{FF2B5EF4-FFF2-40B4-BE49-F238E27FC236}">
                <a16:creationId xmlns:a16="http://schemas.microsoft.com/office/drawing/2014/main" id="{B9C563BF-ED19-42B5-A2E1-E49C0D4DA54A}"/>
              </a:ext>
            </a:extLst>
          </p:cNvPr>
          <p:cNvPicPr>
            <a:picLocks noGrp="1" noChangeAspect="1"/>
          </p:cNvPicPr>
          <p:nvPr>
            <p:ph idx="1"/>
          </p:nvPr>
        </p:nvPicPr>
        <p:blipFill>
          <a:blip r:embed="rId2"/>
          <a:stretch>
            <a:fillRect/>
          </a:stretch>
        </p:blipFill>
        <p:spPr>
          <a:xfrm>
            <a:off x="5767947" y="761848"/>
            <a:ext cx="6344239" cy="5334303"/>
          </a:xfrm>
        </p:spPr>
      </p:pic>
    </p:spTree>
    <p:extLst>
      <p:ext uri="{BB962C8B-B14F-4D97-AF65-F5344CB8AC3E}">
        <p14:creationId xmlns:p14="http://schemas.microsoft.com/office/powerpoint/2010/main" val="17343484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F91E-C019-44F0-A1FC-169ABBAC57AA}"/>
              </a:ext>
            </a:extLst>
          </p:cNvPr>
          <p:cNvSpPr>
            <a:spLocks noGrp="1"/>
          </p:cNvSpPr>
          <p:nvPr>
            <p:ph type="title"/>
          </p:nvPr>
        </p:nvSpPr>
        <p:spPr/>
        <p:txBody>
          <a:bodyPr/>
          <a:lstStyle/>
          <a:p>
            <a:r>
              <a:rPr lang="en-US" dirty="0" err="1"/>
              <a:t>Dialogflow</a:t>
            </a:r>
            <a:r>
              <a:rPr lang="en-US" dirty="0"/>
              <a:t> (Test)</a:t>
            </a:r>
          </a:p>
        </p:txBody>
      </p:sp>
      <p:pic>
        <p:nvPicPr>
          <p:cNvPr id="5" name="Content Placeholder 4">
            <a:extLst>
              <a:ext uri="{FF2B5EF4-FFF2-40B4-BE49-F238E27FC236}">
                <a16:creationId xmlns:a16="http://schemas.microsoft.com/office/drawing/2014/main" id="{0F9CF6B4-04DC-4E0C-A629-003C976731BC}"/>
              </a:ext>
            </a:extLst>
          </p:cNvPr>
          <p:cNvPicPr>
            <a:picLocks noGrp="1" noChangeAspect="1"/>
          </p:cNvPicPr>
          <p:nvPr>
            <p:ph idx="1"/>
          </p:nvPr>
        </p:nvPicPr>
        <p:blipFill>
          <a:blip r:embed="rId2"/>
          <a:stretch>
            <a:fillRect/>
          </a:stretch>
        </p:blipFill>
        <p:spPr>
          <a:xfrm>
            <a:off x="7634347" y="123365"/>
            <a:ext cx="3489281" cy="6611270"/>
          </a:xfrm>
        </p:spPr>
      </p:pic>
    </p:spTree>
    <p:extLst>
      <p:ext uri="{BB962C8B-B14F-4D97-AF65-F5344CB8AC3E}">
        <p14:creationId xmlns:p14="http://schemas.microsoft.com/office/powerpoint/2010/main" val="769397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15CD-7824-4681-A00B-FFB546C9FE16}"/>
              </a:ext>
            </a:extLst>
          </p:cNvPr>
          <p:cNvSpPr>
            <a:spLocks noGrp="1"/>
          </p:cNvSpPr>
          <p:nvPr>
            <p:ph type="title"/>
          </p:nvPr>
        </p:nvSpPr>
        <p:spPr/>
        <p:txBody>
          <a:bodyPr/>
          <a:lstStyle/>
          <a:p>
            <a:r>
              <a:rPr lang="en-US" dirty="0" err="1"/>
              <a:t>ChatFuel</a:t>
            </a:r>
            <a:br>
              <a:rPr lang="en-US" dirty="0"/>
            </a:br>
            <a:endParaRPr lang="en-US" dirty="0"/>
          </a:p>
        </p:txBody>
      </p:sp>
      <p:pic>
        <p:nvPicPr>
          <p:cNvPr id="5" name="Content Placeholder 4">
            <a:extLst>
              <a:ext uri="{FF2B5EF4-FFF2-40B4-BE49-F238E27FC236}">
                <a16:creationId xmlns:a16="http://schemas.microsoft.com/office/drawing/2014/main" id="{93546031-9C83-41AB-8BE9-6AC9391713D6}"/>
              </a:ext>
            </a:extLst>
          </p:cNvPr>
          <p:cNvPicPr>
            <a:picLocks noGrp="1" noChangeAspect="1"/>
          </p:cNvPicPr>
          <p:nvPr>
            <p:ph idx="1"/>
          </p:nvPr>
        </p:nvPicPr>
        <p:blipFill>
          <a:blip r:embed="rId2"/>
          <a:stretch>
            <a:fillRect/>
          </a:stretch>
        </p:blipFill>
        <p:spPr>
          <a:xfrm>
            <a:off x="1869441" y="1673860"/>
            <a:ext cx="9069332" cy="4131901"/>
          </a:xfrm>
        </p:spPr>
      </p:pic>
    </p:spTree>
    <p:extLst>
      <p:ext uri="{BB962C8B-B14F-4D97-AF65-F5344CB8AC3E}">
        <p14:creationId xmlns:p14="http://schemas.microsoft.com/office/powerpoint/2010/main" val="16393127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637B6-1E34-4495-836F-8CC7E2EDB487}"/>
              </a:ext>
            </a:extLst>
          </p:cNvPr>
          <p:cNvSpPr>
            <a:spLocks noGrp="1"/>
          </p:cNvSpPr>
          <p:nvPr>
            <p:ph type="title"/>
          </p:nvPr>
        </p:nvSpPr>
        <p:spPr/>
        <p:txBody>
          <a:bodyPr/>
          <a:lstStyle/>
          <a:p>
            <a:r>
              <a:rPr lang="en-US" dirty="0"/>
              <a:t>Web Demo (Integration)</a:t>
            </a:r>
          </a:p>
        </p:txBody>
      </p:sp>
      <p:pic>
        <p:nvPicPr>
          <p:cNvPr id="9" name="Content Placeholder 8">
            <a:extLst>
              <a:ext uri="{FF2B5EF4-FFF2-40B4-BE49-F238E27FC236}">
                <a16:creationId xmlns:a16="http://schemas.microsoft.com/office/drawing/2014/main" id="{7DF86C88-1EF8-4BC2-BC4E-2C9C6C02E05A}"/>
              </a:ext>
            </a:extLst>
          </p:cNvPr>
          <p:cNvPicPr>
            <a:picLocks noGrp="1" noChangeAspect="1"/>
          </p:cNvPicPr>
          <p:nvPr>
            <p:ph idx="1"/>
          </p:nvPr>
        </p:nvPicPr>
        <p:blipFill>
          <a:blip r:embed="rId2"/>
          <a:stretch>
            <a:fillRect/>
          </a:stretch>
        </p:blipFill>
        <p:spPr>
          <a:xfrm>
            <a:off x="5156462" y="1668978"/>
            <a:ext cx="6683605" cy="5081543"/>
          </a:xfrm>
        </p:spPr>
      </p:pic>
    </p:spTree>
    <p:extLst>
      <p:ext uri="{BB962C8B-B14F-4D97-AF65-F5344CB8AC3E}">
        <p14:creationId xmlns:p14="http://schemas.microsoft.com/office/powerpoint/2010/main" val="33694851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B352B-7581-44A9-B3E2-9B4C4E10BFC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D7470DC-47DF-415A-B5CC-02865927A81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2792" y="667913"/>
            <a:ext cx="7967376" cy="5311584"/>
          </a:xfrm>
        </p:spPr>
      </p:pic>
    </p:spTree>
    <p:extLst>
      <p:ext uri="{BB962C8B-B14F-4D97-AF65-F5344CB8AC3E}">
        <p14:creationId xmlns:p14="http://schemas.microsoft.com/office/powerpoint/2010/main" val="135448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BCDFB-C5D2-4AE1-AEDC-10FEEB25F3C5}"/>
              </a:ext>
            </a:extLst>
          </p:cNvPr>
          <p:cNvSpPr>
            <a:spLocks noGrp="1"/>
          </p:cNvSpPr>
          <p:nvPr>
            <p:ph type="title"/>
          </p:nvPr>
        </p:nvSpPr>
        <p:spPr/>
        <p:txBody>
          <a:bodyPr/>
          <a:lstStyle/>
          <a:p>
            <a:r>
              <a:rPr lang="th-TH"/>
              <a:t>คำถาม</a:t>
            </a:r>
            <a:endParaRPr lang="en-US"/>
          </a:p>
        </p:txBody>
      </p:sp>
      <p:sp>
        <p:nvSpPr>
          <p:cNvPr id="3" name="Content Placeholder 2">
            <a:extLst>
              <a:ext uri="{FF2B5EF4-FFF2-40B4-BE49-F238E27FC236}">
                <a16:creationId xmlns:a16="http://schemas.microsoft.com/office/drawing/2014/main" id="{5D75E248-606B-4833-833F-D38A60E29BE5}"/>
              </a:ext>
            </a:extLst>
          </p:cNvPr>
          <p:cNvSpPr>
            <a:spLocks noGrp="1"/>
          </p:cNvSpPr>
          <p:nvPr>
            <p:ph idx="1"/>
          </p:nvPr>
        </p:nvSpPr>
        <p:spPr/>
        <p:txBody>
          <a:bodyPr/>
          <a:lstStyle/>
          <a:p>
            <a:r>
              <a:rPr lang="th-TH" dirty="0"/>
              <a:t>นฤพลมีภูมิลำเนาที่ไหน</a:t>
            </a:r>
          </a:p>
          <a:p>
            <a:r>
              <a:rPr lang="th-TH" dirty="0"/>
              <a:t>นฤพลมีชื่อเล่นว่าอะไร</a:t>
            </a:r>
            <a:endParaRPr lang="en-US" dirty="0"/>
          </a:p>
          <a:p>
            <a:r>
              <a:rPr lang="th-TH" dirty="0"/>
              <a:t>นฤพล อายุเท่าไหร่ถ้าปีนี้ พ.ศ.2567</a:t>
            </a:r>
            <a:endParaRPr lang="en-US" dirty="0"/>
          </a:p>
        </p:txBody>
      </p:sp>
    </p:spTree>
    <p:extLst>
      <p:ext uri="{BB962C8B-B14F-4D97-AF65-F5344CB8AC3E}">
        <p14:creationId xmlns:p14="http://schemas.microsoft.com/office/powerpoint/2010/main" val="89805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FC98-6CA6-4945-B52E-5EE0C1A6F9EB}"/>
              </a:ext>
            </a:extLst>
          </p:cNvPr>
          <p:cNvSpPr>
            <a:spLocks noGrp="1"/>
          </p:cNvSpPr>
          <p:nvPr>
            <p:ph type="title"/>
          </p:nvPr>
        </p:nvSpPr>
        <p:spPr/>
        <p:txBody>
          <a:bodyPr/>
          <a:lstStyle/>
          <a:p>
            <a:r>
              <a:rPr lang="en-US" dirty="0"/>
              <a:t>LINE Developer</a:t>
            </a:r>
          </a:p>
        </p:txBody>
      </p:sp>
      <p:pic>
        <p:nvPicPr>
          <p:cNvPr id="5" name="Content Placeholder 4">
            <a:extLst>
              <a:ext uri="{FF2B5EF4-FFF2-40B4-BE49-F238E27FC236}">
                <a16:creationId xmlns:a16="http://schemas.microsoft.com/office/drawing/2014/main" id="{C7A2ADE4-B0FC-4B15-8FB7-1F4858656B4E}"/>
              </a:ext>
            </a:extLst>
          </p:cNvPr>
          <p:cNvPicPr>
            <a:picLocks noGrp="1" noChangeAspect="1"/>
          </p:cNvPicPr>
          <p:nvPr>
            <p:ph idx="1"/>
          </p:nvPr>
        </p:nvPicPr>
        <p:blipFill>
          <a:blip r:embed="rId2"/>
          <a:stretch>
            <a:fillRect/>
          </a:stretch>
        </p:blipFill>
        <p:spPr>
          <a:xfrm>
            <a:off x="2531197" y="1633220"/>
            <a:ext cx="7618643" cy="4121042"/>
          </a:xfrm>
        </p:spPr>
      </p:pic>
    </p:spTree>
    <p:extLst>
      <p:ext uri="{BB962C8B-B14F-4D97-AF65-F5344CB8AC3E}">
        <p14:creationId xmlns:p14="http://schemas.microsoft.com/office/powerpoint/2010/main" val="37727986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C7AA-3073-4BAA-A8E6-23168C26D8A6}"/>
              </a:ext>
            </a:extLst>
          </p:cNvPr>
          <p:cNvSpPr>
            <a:spLocks noGrp="1"/>
          </p:cNvSpPr>
          <p:nvPr>
            <p:ph type="title"/>
          </p:nvPr>
        </p:nvSpPr>
        <p:spPr/>
        <p:txBody>
          <a:bodyPr/>
          <a:lstStyle/>
          <a:p>
            <a:r>
              <a:rPr lang="en-US" dirty="0"/>
              <a:t>AI </a:t>
            </a:r>
            <a:r>
              <a:rPr lang="en-US" dirty="0" err="1"/>
              <a:t>ChatBot</a:t>
            </a:r>
            <a:endParaRPr lang="en-US" dirty="0"/>
          </a:p>
        </p:txBody>
      </p:sp>
      <p:pic>
        <p:nvPicPr>
          <p:cNvPr id="5" name="Content Placeholder 4">
            <a:extLst>
              <a:ext uri="{FF2B5EF4-FFF2-40B4-BE49-F238E27FC236}">
                <a16:creationId xmlns:a16="http://schemas.microsoft.com/office/drawing/2014/main" id="{B7FEEBF3-5CE9-4763-8E2A-D657160F0066}"/>
              </a:ext>
            </a:extLst>
          </p:cNvPr>
          <p:cNvPicPr>
            <a:picLocks noGrp="1" noChangeAspect="1"/>
          </p:cNvPicPr>
          <p:nvPr>
            <p:ph idx="1"/>
          </p:nvPr>
        </p:nvPicPr>
        <p:blipFill>
          <a:blip r:embed="rId2"/>
          <a:stretch>
            <a:fillRect/>
          </a:stretch>
        </p:blipFill>
        <p:spPr>
          <a:xfrm>
            <a:off x="6631622" y="2171700"/>
            <a:ext cx="3294063" cy="3294063"/>
          </a:xfrm>
        </p:spPr>
      </p:pic>
      <p:pic>
        <p:nvPicPr>
          <p:cNvPr id="7" name="Picture 6">
            <a:extLst>
              <a:ext uri="{FF2B5EF4-FFF2-40B4-BE49-F238E27FC236}">
                <a16:creationId xmlns:a16="http://schemas.microsoft.com/office/drawing/2014/main" id="{9B7A5A72-3386-4B42-8742-FB2B5438DAEC}"/>
              </a:ext>
            </a:extLst>
          </p:cNvPr>
          <p:cNvPicPr>
            <a:picLocks noChangeAspect="1"/>
          </p:cNvPicPr>
          <p:nvPr/>
        </p:nvPicPr>
        <p:blipFill>
          <a:blip r:embed="rId3"/>
          <a:stretch>
            <a:fillRect/>
          </a:stretch>
        </p:blipFill>
        <p:spPr>
          <a:xfrm>
            <a:off x="901850" y="2002558"/>
            <a:ext cx="4660634" cy="3575281"/>
          </a:xfrm>
          <a:prstGeom prst="rect">
            <a:avLst/>
          </a:prstGeom>
        </p:spPr>
      </p:pic>
    </p:spTree>
    <p:extLst>
      <p:ext uri="{BB962C8B-B14F-4D97-AF65-F5344CB8AC3E}">
        <p14:creationId xmlns:p14="http://schemas.microsoft.com/office/powerpoint/2010/main" val="32173573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1D248-5858-4A69-B0B4-C44B2951BB7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ACF22F6-E4CE-435B-9DB6-123EB0567654}"/>
              </a:ext>
            </a:extLst>
          </p:cNvPr>
          <p:cNvPicPr>
            <a:picLocks noGrp="1" noChangeAspect="1"/>
          </p:cNvPicPr>
          <p:nvPr>
            <p:ph idx="1"/>
          </p:nvPr>
        </p:nvPicPr>
        <p:blipFill>
          <a:blip r:embed="rId2"/>
          <a:stretch>
            <a:fillRect/>
          </a:stretch>
        </p:blipFill>
        <p:spPr>
          <a:xfrm>
            <a:off x="2315732" y="191324"/>
            <a:ext cx="2838135" cy="6311077"/>
          </a:xfrm>
        </p:spPr>
      </p:pic>
      <p:pic>
        <p:nvPicPr>
          <p:cNvPr id="7" name="Picture 6">
            <a:extLst>
              <a:ext uri="{FF2B5EF4-FFF2-40B4-BE49-F238E27FC236}">
                <a16:creationId xmlns:a16="http://schemas.microsoft.com/office/drawing/2014/main" id="{C4DD025F-45A3-42C3-9F70-DB0C47B8F883}"/>
              </a:ext>
            </a:extLst>
          </p:cNvPr>
          <p:cNvPicPr>
            <a:picLocks noChangeAspect="1"/>
          </p:cNvPicPr>
          <p:nvPr/>
        </p:nvPicPr>
        <p:blipFill>
          <a:blip r:embed="rId3"/>
          <a:stretch>
            <a:fillRect/>
          </a:stretch>
        </p:blipFill>
        <p:spPr>
          <a:xfrm>
            <a:off x="7378907" y="191324"/>
            <a:ext cx="2838135" cy="6311076"/>
          </a:xfrm>
          <a:prstGeom prst="rect">
            <a:avLst/>
          </a:prstGeom>
        </p:spPr>
      </p:pic>
    </p:spTree>
    <p:extLst>
      <p:ext uri="{BB962C8B-B14F-4D97-AF65-F5344CB8AC3E}">
        <p14:creationId xmlns:p14="http://schemas.microsoft.com/office/powerpoint/2010/main" val="35060315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B892A-4B34-4046-8A0D-0572F54C3266}"/>
              </a:ext>
            </a:extLst>
          </p:cNvPr>
          <p:cNvSpPr>
            <a:spLocks noGrp="1"/>
          </p:cNvSpPr>
          <p:nvPr>
            <p:ph type="title"/>
          </p:nvPr>
        </p:nvSpPr>
        <p:spPr/>
        <p:txBody>
          <a:bodyPr/>
          <a:lstStyle/>
          <a:p>
            <a:r>
              <a:rPr lang="en-US" dirty="0"/>
              <a:t>Integrations</a:t>
            </a:r>
          </a:p>
        </p:txBody>
      </p:sp>
      <p:pic>
        <p:nvPicPr>
          <p:cNvPr id="5" name="Content Placeholder 4">
            <a:extLst>
              <a:ext uri="{FF2B5EF4-FFF2-40B4-BE49-F238E27FC236}">
                <a16:creationId xmlns:a16="http://schemas.microsoft.com/office/drawing/2014/main" id="{FA3107C2-1D6F-480E-9F4A-28518107FB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0605" y="1846263"/>
            <a:ext cx="7811116" cy="4022725"/>
          </a:xfrm>
        </p:spPr>
      </p:pic>
    </p:spTree>
    <p:extLst>
      <p:ext uri="{BB962C8B-B14F-4D97-AF65-F5344CB8AC3E}">
        <p14:creationId xmlns:p14="http://schemas.microsoft.com/office/powerpoint/2010/main" val="30051346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21BB-08E5-438A-B74E-2C9EE5A5D33A}"/>
              </a:ext>
            </a:extLst>
          </p:cNvPr>
          <p:cNvSpPr>
            <a:spLocks noGrp="1"/>
          </p:cNvSpPr>
          <p:nvPr>
            <p:ph type="title"/>
          </p:nvPr>
        </p:nvSpPr>
        <p:spPr/>
        <p:txBody>
          <a:bodyPr/>
          <a:lstStyle/>
          <a:p>
            <a:br>
              <a:rPr lang="en-US" dirty="0"/>
            </a:br>
            <a:r>
              <a:rPr lang="en-US" dirty="0" err="1"/>
              <a:t>Dialogflow</a:t>
            </a:r>
            <a:endParaRPr lang="en-US" dirty="0"/>
          </a:p>
        </p:txBody>
      </p:sp>
      <p:pic>
        <p:nvPicPr>
          <p:cNvPr id="9" name="Content Placeholder 8">
            <a:extLst>
              <a:ext uri="{FF2B5EF4-FFF2-40B4-BE49-F238E27FC236}">
                <a16:creationId xmlns:a16="http://schemas.microsoft.com/office/drawing/2014/main" id="{D6105B56-6484-4028-9A44-F5EEC86C2B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2565" y="584461"/>
            <a:ext cx="8434594" cy="5480025"/>
          </a:xfrm>
        </p:spPr>
      </p:pic>
    </p:spTree>
    <p:extLst>
      <p:ext uri="{BB962C8B-B14F-4D97-AF65-F5344CB8AC3E}">
        <p14:creationId xmlns:p14="http://schemas.microsoft.com/office/powerpoint/2010/main" val="70951140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E436E-8696-449E-A0D7-3E76B5957411}"/>
              </a:ext>
            </a:extLst>
          </p:cNvPr>
          <p:cNvSpPr>
            <a:spLocks noGrp="1"/>
          </p:cNvSpPr>
          <p:nvPr>
            <p:ph type="title"/>
          </p:nvPr>
        </p:nvSpPr>
        <p:spPr/>
        <p:txBody>
          <a:bodyPr/>
          <a:lstStyle/>
          <a:p>
            <a:r>
              <a:rPr lang="en-US" dirty="0"/>
              <a:t>Meta for Developers - Facebook</a:t>
            </a:r>
          </a:p>
        </p:txBody>
      </p:sp>
      <p:pic>
        <p:nvPicPr>
          <p:cNvPr id="8" name="Content Placeholder 7">
            <a:extLst>
              <a:ext uri="{FF2B5EF4-FFF2-40B4-BE49-F238E27FC236}">
                <a16:creationId xmlns:a16="http://schemas.microsoft.com/office/drawing/2014/main" id="{963D113C-BF57-4F80-BD93-E6260AD58B8F}"/>
              </a:ext>
            </a:extLst>
          </p:cNvPr>
          <p:cNvPicPr>
            <a:picLocks noGrp="1" noChangeAspect="1"/>
          </p:cNvPicPr>
          <p:nvPr>
            <p:ph idx="1"/>
          </p:nvPr>
        </p:nvPicPr>
        <p:blipFill>
          <a:blip r:embed="rId2"/>
          <a:stretch>
            <a:fillRect/>
          </a:stretch>
        </p:blipFill>
        <p:spPr>
          <a:xfrm>
            <a:off x="1565053" y="1746696"/>
            <a:ext cx="9061893" cy="4157980"/>
          </a:xfrm>
        </p:spPr>
      </p:pic>
    </p:spTree>
    <p:extLst>
      <p:ext uri="{BB962C8B-B14F-4D97-AF65-F5344CB8AC3E}">
        <p14:creationId xmlns:p14="http://schemas.microsoft.com/office/powerpoint/2010/main" val="13014849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6AB9-7D8B-4939-8CBB-8A20C145DE75}"/>
              </a:ext>
            </a:extLst>
          </p:cNvPr>
          <p:cNvSpPr>
            <a:spLocks noGrp="1"/>
          </p:cNvSpPr>
          <p:nvPr>
            <p:ph type="title"/>
          </p:nvPr>
        </p:nvSpPr>
        <p:spPr/>
        <p:txBody>
          <a:bodyPr/>
          <a:lstStyle/>
          <a:p>
            <a:r>
              <a:rPr lang="en-US" dirty="0"/>
              <a:t>App</a:t>
            </a:r>
          </a:p>
        </p:txBody>
      </p:sp>
      <p:pic>
        <p:nvPicPr>
          <p:cNvPr id="5" name="Content Placeholder 4">
            <a:extLst>
              <a:ext uri="{FF2B5EF4-FFF2-40B4-BE49-F238E27FC236}">
                <a16:creationId xmlns:a16="http://schemas.microsoft.com/office/drawing/2014/main" id="{1BA59CF3-30B2-4274-B08D-CA60EC303ECA}"/>
              </a:ext>
            </a:extLst>
          </p:cNvPr>
          <p:cNvPicPr>
            <a:picLocks noGrp="1" noChangeAspect="1"/>
          </p:cNvPicPr>
          <p:nvPr>
            <p:ph idx="1"/>
          </p:nvPr>
        </p:nvPicPr>
        <p:blipFill>
          <a:blip r:embed="rId2"/>
          <a:stretch>
            <a:fillRect/>
          </a:stretch>
        </p:blipFill>
        <p:spPr>
          <a:xfrm>
            <a:off x="1792942" y="2171700"/>
            <a:ext cx="8277504" cy="3294063"/>
          </a:xfrm>
        </p:spPr>
      </p:pic>
    </p:spTree>
    <p:extLst>
      <p:ext uri="{BB962C8B-B14F-4D97-AF65-F5344CB8AC3E}">
        <p14:creationId xmlns:p14="http://schemas.microsoft.com/office/powerpoint/2010/main" val="310206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15CD-7824-4681-A00B-FFB546C9FE16}"/>
              </a:ext>
            </a:extLst>
          </p:cNvPr>
          <p:cNvSpPr>
            <a:spLocks noGrp="1"/>
          </p:cNvSpPr>
          <p:nvPr>
            <p:ph type="title"/>
          </p:nvPr>
        </p:nvSpPr>
        <p:spPr/>
        <p:txBody>
          <a:bodyPr>
            <a:normAutofit fontScale="90000"/>
          </a:bodyPr>
          <a:lstStyle/>
          <a:p>
            <a:r>
              <a:rPr lang="en-US" dirty="0" err="1"/>
              <a:t>ChatFuel</a:t>
            </a:r>
            <a:r>
              <a:rPr lang="en-US" dirty="0"/>
              <a:t> </a:t>
            </a:r>
            <a:r>
              <a:rPr lang="en-US" sz="2000" dirty="0"/>
              <a:t>(https://www.facebook.com/profile.php?id=61555203075544)</a:t>
            </a:r>
            <a:br>
              <a:rPr lang="en-US" dirty="0"/>
            </a:br>
            <a:endParaRPr lang="en-US" dirty="0"/>
          </a:p>
        </p:txBody>
      </p:sp>
      <p:pic>
        <p:nvPicPr>
          <p:cNvPr id="7" name="Content Placeholder 6">
            <a:extLst>
              <a:ext uri="{FF2B5EF4-FFF2-40B4-BE49-F238E27FC236}">
                <a16:creationId xmlns:a16="http://schemas.microsoft.com/office/drawing/2014/main" id="{C23DB5A3-33DF-4A8B-86C0-1AADA1DD23F9}"/>
              </a:ext>
            </a:extLst>
          </p:cNvPr>
          <p:cNvPicPr>
            <a:picLocks noGrp="1" noChangeAspect="1"/>
          </p:cNvPicPr>
          <p:nvPr>
            <p:ph idx="1"/>
          </p:nvPr>
        </p:nvPicPr>
        <p:blipFill>
          <a:blip r:embed="rId2"/>
          <a:stretch>
            <a:fillRect/>
          </a:stretch>
        </p:blipFill>
        <p:spPr>
          <a:xfrm>
            <a:off x="3117146" y="2171700"/>
            <a:ext cx="5629095" cy="3294063"/>
          </a:xfrm>
        </p:spPr>
      </p:pic>
    </p:spTree>
    <p:extLst>
      <p:ext uri="{BB962C8B-B14F-4D97-AF65-F5344CB8AC3E}">
        <p14:creationId xmlns:p14="http://schemas.microsoft.com/office/powerpoint/2010/main" val="41956587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9A1E4-34B9-452F-ACB2-214BD053FB52}"/>
              </a:ext>
            </a:extLst>
          </p:cNvPr>
          <p:cNvSpPr>
            <a:spLocks noGrp="1"/>
          </p:cNvSpPr>
          <p:nvPr>
            <p:ph type="title"/>
          </p:nvPr>
        </p:nvSpPr>
        <p:spPr/>
        <p:txBody>
          <a:bodyPr/>
          <a:lstStyle/>
          <a:p>
            <a:r>
              <a:rPr lang="en-US" dirty="0"/>
              <a:t>Dashboard</a:t>
            </a:r>
          </a:p>
        </p:txBody>
      </p:sp>
      <p:pic>
        <p:nvPicPr>
          <p:cNvPr id="5" name="Content Placeholder 4">
            <a:extLst>
              <a:ext uri="{FF2B5EF4-FFF2-40B4-BE49-F238E27FC236}">
                <a16:creationId xmlns:a16="http://schemas.microsoft.com/office/drawing/2014/main" id="{C5AF9A50-1174-4084-907E-9FEF4943180F}"/>
              </a:ext>
            </a:extLst>
          </p:cNvPr>
          <p:cNvPicPr>
            <a:picLocks noGrp="1" noChangeAspect="1"/>
          </p:cNvPicPr>
          <p:nvPr>
            <p:ph idx="1"/>
          </p:nvPr>
        </p:nvPicPr>
        <p:blipFill>
          <a:blip r:embed="rId2"/>
          <a:stretch>
            <a:fillRect/>
          </a:stretch>
        </p:blipFill>
        <p:spPr>
          <a:xfrm>
            <a:off x="2417267" y="2171700"/>
            <a:ext cx="7028853" cy="3294063"/>
          </a:xfrm>
        </p:spPr>
      </p:pic>
    </p:spTree>
    <p:extLst>
      <p:ext uri="{BB962C8B-B14F-4D97-AF65-F5344CB8AC3E}">
        <p14:creationId xmlns:p14="http://schemas.microsoft.com/office/powerpoint/2010/main" val="5203953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E01A0-8626-4556-9DA5-D418E972AF79}"/>
              </a:ext>
            </a:extLst>
          </p:cNvPr>
          <p:cNvSpPr>
            <a:spLocks noGrp="1"/>
          </p:cNvSpPr>
          <p:nvPr>
            <p:ph type="title"/>
          </p:nvPr>
        </p:nvSpPr>
        <p:spPr/>
        <p:txBody>
          <a:bodyPr/>
          <a:lstStyle/>
          <a:p>
            <a:r>
              <a:rPr lang="th-TH" dirty="0"/>
              <a:t>กำหนดค่า </a:t>
            </a:r>
            <a:r>
              <a:rPr lang="en-US" dirty="0"/>
              <a:t>webhooks</a:t>
            </a:r>
          </a:p>
        </p:txBody>
      </p:sp>
      <p:pic>
        <p:nvPicPr>
          <p:cNvPr id="5" name="Content Placeholder 4">
            <a:extLst>
              <a:ext uri="{FF2B5EF4-FFF2-40B4-BE49-F238E27FC236}">
                <a16:creationId xmlns:a16="http://schemas.microsoft.com/office/drawing/2014/main" id="{96B5356C-9645-440A-9099-37F19F421CF2}"/>
              </a:ext>
            </a:extLst>
          </p:cNvPr>
          <p:cNvPicPr>
            <a:picLocks noGrp="1" noChangeAspect="1"/>
          </p:cNvPicPr>
          <p:nvPr>
            <p:ph idx="1"/>
          </p:nvPr>
        </p:nvPicPr>
        <p:blipFill>
          <a:blip r:embed="rId2"/>
          <a:stretch>
            <a:fillRect/>
          </a:stretch>
        </p:blipFill>
        <p:spPr>
          <a:xfrm>
            <a:off x="2222823" y="2171700"/>
            <a:ext cx="7417741" cy="3294063"/>
          </a:xfrm>
        </p:spPr>
      </p:pic>
    </p:spTree>
    <p:extLst>
      <p:ext uri="{BB962C8B-B14F-4D97-AF65-F5344CB8AC3E}">
        <p14:creationId xmlns:p14="http://schemas.microsoft.com/office/powerpoint/2010/main" val="42302115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EB230-3D57-4A87-8EB0-67295290D1A0}"/>
              </a:ext>
            </a:extLst>
          </p:cNvPr>
          <p:cNvSpPr>
            <a:spLocks noGrp="1"/>
          </p:cNvSpPr>
          <p:nvPr>
            <p:ph type="title"/>
          </p:nvPr>
        </p:nvSpPr>
        <p:spPr/>
        <p:txBody>
          <a:bodyPr/>
          <a:lstStyle/>
          <a:p>
            <a:r>
              <a:rPr lang="en-US" dirty="0"/>
              <a:t>Access Token</a:t>
            </a:r>
          </a:p>
        </p:txBody>
      </p:sp>
      <p:pic>
        <p:nvPicPr>
          <p:cNvPr id="5" name="Content Placeholder 4">
            <a:extLst>
              <a:ext uri="{FF2B5EF4-FFF2-40B4-BE49-F238E27FC236}">
                <a16:creationId xmlns:a16="http://schemas.microsoft.com/office/drawing/2014/main" id="{62CECEE7-2B3E-467D-B8D4-DEE0BF96B737}"/>
              </a:ext>
            </a:extLst>
          </p:cNvPr>
          <p:cNvPicPr>
            <a:picLocks noGrp="1" noChangeAspect="1"/>
          </p:cNvPicPr>
          <p:nvPr>
            <p:ph idx="1"/>
          </p:nvPr>
        </p:nvPicPr>
        <p:blipFill>
          <a:blip r:embed="rId2"/>
          <a:stretch>
            <a:fillRect/>
          </a:stretch>
        </p:blipFill>
        <p:spPr>
          <a:xfrm>
            <a:off x="2292631" y="2171700"/>
            <a:ext cx="7278125" cy="3294063"/>
          </a:xfrm>
        </p:spPr>
      </p:pic>
    </p:spTree>
    <p:extLst>
      <p:ext uri="{BB962C8B-B14F-4D97-AF65-F5344CB8AC3E}">
        <p14:creationId xmlns:p14="http://schemas.microsoft.com/office/powerpoint/2010/main" val="17905895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ACC0-2614-4034-9533-F76EA1D1EC75}"/>
              </a:ext>
            </a:extLst>
          </p:cNvPr>
          <p:cNvSpPr>
            <a:spLocks noGrp="1"/>
          </p:cNvSpPr>
          <p:nvPr>
            <p:ph type="title"/>
          </p:nvPr>
        </p:nvSpPr>
        <p:spPr/>
        <p:txBody>
          <a:bodyPr/>
          <a:lstStyle/>
          <a:p>
            <a:r>
              <a:rPr lang="th-TH" dirty="0"/>
              <a:t>ข้อมูลพื้นฐานของ </a:t>
            </a:r>
            <a:r>
              <a:rPr lang="en-US" dirty="0"/>
              <a:t>App</a:t>
            </a:r>
          </a:p>
        </p:txBody>
      </p:sp>
      <p:pic>
        <p:nvPicPr>
          <p:cNvPr id="5" name="Content Placeholder 4">
            <a:extLst>
              <a:ext uri="{FF2B5EF4-FFF2-40B4-BE49-F238E27FC236}">
                <a16:creationId xmlns:a16="http://schemas.microsoft.com/office/drawing/2014/main" id="{7D142FFF-4A50-49B8-AD7D-5DE574D24C68}"/>
              </a:ext>
            </a:extLst>
          </p:cNvPr>
          <p:cNvPicPr>
            <a:picLocks noGrp="1" noChangeAspect="1"/>
          </p:cNvPicPr>
          <p:nvPr>
            <p:ph idx="1"/>
          </p:nvPr>
        </p:nvPicPr>
        <p:blipFill>
          <a:blip r:embed="rId2"/>
          <a:stretch>
            <a:fillRect/>
          </a:stretch>
        </p:blipFill>
        <p:spPr>
          <a:xfrm>
            <a:off x="2377573" y="2171700"/>
            <a:ext cx="7108241" cy="3294063"/>
          </a:xfrm>
        </p:spPr>
      </p:pic>
    </p:spTree>
    <p:extLst>
      <p:ext uri="{BB962C8B-B14F-4D97-AF65-F5344CB8AC3E}">
        <p14:creationId xmlns:p14="http://schemas.microsoft.com/office/powerpoint/2010/main" val="5261638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1BB44-44F6-4436-A0B3-CBBFAB0B05FD}"/>
              </a:ext>
            </a:extLst>
          </p:cNvPr>
          <p:cNvSpPr>
            <a:spLocks noGrp="1"/>
          </p:cNvSpPr>
          <p:nvPr>
            <p:ph type="title"/>
          </p:nvPr>
        </p:nvSpPr>
        <p:spPr/>
        <p:txBody>
          <a:bodyPr/>
          <a:lstStyle/>
          <a:p>
            <a:r>
              <a:rPr lang="en-US" dirty="0"/>
              <a:t>Facebook</a:t>
            </a:r>
          </a:p>
        </p:txBody>
      </p:sp>
      <p:pic>
        <p:nvPicPr>
          <p:cNvPr id="5" name="Content Placeholder 4">
            <a:extLst>
              <a:ext uri="{FF2B5EF4-FFF2-40B4-BE49-F238E27FC236}">
                <a16:creationId xmlns:a16="http://schemas.microsoft.com/office/drawing/2014/main" id="{6134CB79-693C-4BB1-80A1-8D511B7398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29419" y="805534"/>
            <a:ext cx="8342503" cy="5246932"/>
          </a:xfrm>
        </p:spPr>
      </p:pic>
    </p:spTree>
    <p:extLst>
      <p:ext uri="{BB962C8B-B14F-4D97-AF65-F5344CB8AC3E}">
        <p14:creationId xmlns:p14="http://schemas.microsoft.com/office/powerpoint/2010/main" val="14959993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BBE7-0762-4403-B1C8-DCD702AC022E}"/>
              </a:ext>
            </a:extLst>
          </p:cNvPr>
          <p:cNvSpPr>
            <a:spLocks noGrp="1"/>
          </p:cNvSpPr>
          <p:nvPr>
            <p:ph type="title"/>
          </p:nvPr>
        </p:nvSpPr>
        <p:spPr/>
        <p:txBody>
          <a:bodyPr/>
          <a:lstStyle/>
          <a:p>
            <a:r>
              <a:rPr lang="en-US" dirty="0"/>
              <a:t>Android (Kotlin - (Gemini API))</a:t>
            </a:r>
          </a:p>
        </p:txBody>
      </p:sp>
      <p:pic>
        <p:nvPicPr>
          <p:cNvPr id="33" name="Content Placeholder 32">
            <a:extLst>
              <a:ext uri="{FF2B5EF4-FFF2-40B4-BE49-F238E27FC236}">
                <a16:creationId xmlns:a16="http://schemas.microsoft.com/office/drawing/2014/main" id="{4386D62E-FF5E-4E2E-96EE-8574194DD9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8216" y="1571102"/>
            <a:ext cx="10029505" cy="50254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148452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F5E3-0F78-475B-BBDA-FC243EFDF237}"/>
              </a:ext>
            </a:extLst>
          </p:cNvPr>
          <p:cNvSpPr>
            <a:spLocks noGrp="1"/>
          </p:cNvSpPr>
          <p:nvPr>
            <p:ph type="title"/>
          </p:nvPr>
        </p:nvSpPr>
        <p:spPr>
          <a:xfrm>
            <a:off x="1130271" y="953324"/>
            <a:ext cx="3157250" cy="1049235"/>
          </a:xfrm>
        </p:spPr>
        <p:txBody>
          <a:bodyPr>
            <a:normAutofit/>
          </a:bodyPr>
          <a:lstStyle/>
          <a:p>
            <a:r>
              <a:rPr lang="en-US" sz="2800" dirty="0"/>
              <a:t>Flutter</a:t>
            </a:r>
            <a:br>
              <a:rPr lang="en-US" sz="2800" dirty="0"/>
            </a:br>
            <a:r>
              <a:rPr lang="en-US" dirty="0"/>
              <a:t>(Gemini API)</a:t>
            </a:r>
            <a:endParaRPr lang="en-US" sz="2800" dirty="0"/>
          </a:p>
        </p:txBody>
      </p:sp>
      <p:pic>
        <p:nvPicPr>
          <p:cNvPr id="5" name="Content Placeholder 4">
            <a:extLst>
              <a:ext uri="{FF2B5EF4-FFF2-40B4-BE49-F238E27FC236}">
                <a16:creationId xmlns:a16="http://schemas.microsoft.com/office/drawing/2014/main" id="{2DD48284-E112-443B-B736-46E3970D1C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64888" y="413654"/>
            <a:ext cx="8174712" cy="61729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42739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15CD-7824-4681-A00B-FFB546C9FE16}"/>
              </a:ext>
            </a:extLst>
          </p:cNvPr>
          <p:cNvSpPr>
            <a:spLocks noGrp="1"/>
          </p:cNvSpPr>
          <p:nvPr>
            <p:ph type="title"/>
          </p:nvPr>
        </p:nvSpPr>
        <p:spPr/>
        <p:txBody>
          <a:bodyPr>
            <a:normAutofit fontScale="90000"/>
          </a:bodyPr>
          <a:lstStyle/>
          <a:p>
            <a:r>
              <a:rPr lang="en-US" dirty="0" err="1"/>
              <a:t>ChatFuel</a:t>
            </a:r>
            <a:r>
              <a:rPr lang="en-US" dirty="0"/>
              <a:t> </a:t>
            </a:r>
            <a:r>
              <a:rPr lang="en-US" sz="2000" dirty="0"/>
              <a:t>(https://www.facebook.com/profile.php?id=61555203075544)</a:t>
            </a:r>
            <a:br>
              <a:rPr lang="en-US" dirty="0"/>
            </a:br>
            <a:endParaRPr lang="en-US" dirty="0"/>
          </a:p>
        </p:txBody>
      </p:sp>
      <p:pic>
        <p:nvPicPr>
          <p:cNvPr id="6" name="Content Placeholder 5">
            <a:extLst>
              <a:ext uri="{FF2B5EF4-FFF2-40B4-BE49-F238E27FC236}">
                <a16:creationId xmlns:a16="http://schemas.microsoft.com/office/drawing/2014/main" id="{6E14AB5A-9DE3-4C19-8DBB-E4A009C89D57}"/>
              </a:ext>
            </a:extLst>
          </p:cNvPr>
          <p:cNvPicPr>
            <a:picLocks noGrp="1" noChangeAspect="1"/>
          </p:cNvPicPr>
          <p:nvPr>
            <p:ph idx="1"/>
          </p:nvPr>
        </p:nvPicPr>
        <p:blipFill>
          <a:blip r:embed="rId2"/>
          <a:stretch>
            <a:fillRect/>
          </a:stretch>
        </p:blipFill>
        <p:spPr>
          <a:xfrm>
            <a:off x="3095935" y="2171700"/>
            <a:ext cx="5671517" cy="3294063"/>
          </a:xfrm>
        </p:spPr>
      </p:pic>
    </p:spTree>
    <p:extLst>
      <p:ext uri="{BB962C8B-B14F-4D97-AF65-F5344CB8AC3E}">
        <p14:creationId xmlns:p14="http://schemas.microsoft.com/office/powerpoint/2010/main" val="3787802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9D1E-8CD4-4E16-828C-27A5772B5202}"/>
              </a:ext>
            </a:extLst>
          </p:cNvPr>
          <p:cNvSpPr>
            <a:spLocks noGrp="1"/>
          </p:cNvSpPr>
          <p:nvPr>
            <p:ph type="title"/>
          </p:nvPr>
        </p:nvSpPr>
        <p:spPr/>
        <p:txBody>
          <a:bodyPr/>
          <a:lstStyle/>
          <a:p>
            <a:r>
              <a:rPr lang="en-US" dirty="0"/>
              <a:t>Wit.ai</a:t>
            </a:r>
            <a:br>
              <a:rPr lang="en-US" dirty="0"/>
            </a:br>
            <a:endParaRPr lang="en-US" dirty="0"/>
          </a:p>
        </p:txBody>
      </p:sp>
      <p:sp>
        <p:nvSpPr>
          <p:cNvPr id="3" name="Content Placeholder 2">
            <a:extLst>
              <a:ext uri="{FF2B5EF4-FFF2-40B4-BE49-F238E27FC236}">
                <a16:creationId xmlns:a16="http://schemas.microsoft.com/office/drawing/2014/main" id="{EADA950A-6DCA-49FD-A2DC-9552D5FCB568}"/>
              </a:ext>
            </a:extLst>
          </p:cNvPr>
          <p:cNvSpPr>
            <a:spLocks noGrp="1"/>
          </p:cNvSpPr>
          <p:nvPr>
            <p:ph idx="1"/>
          </p:nvPr>
        </p:nvSpPr>
        <p:spPr/>
        <p:txBody>
          <a:bodyPr>
            <a:normAutofit lnSpcReduction="10000"/>
          </a:bodyPr>
          <a:lstStyle/>
          <a:p>
            <a:r>
              <a:rPr lang="th-TH" sz="2800" dirty="0">
                <a:latin typeface="TH SarabunPSK" panose="020B0500040200020003" pitchFamily="34" charset="-34"/>
                <a:cs typeface="TH SarabunPSK" panose="020B0500040200020003" pitchFamily="34" charset="-34"/>
              </a:rPr>
              <a:t>เน้นการประมวลผลภาษาธรรมชาติ (</a:t>
            </a:r>
            <a:r>
              <a:rPr lang="en-US" sz="2800" dirty="0">
                <a:latin typeface="TH SarabunPSK" panose="020B0500040200020003" pitchFamily="34" charset="-34"/>
                <a:cs typeface="TH SarabunPSK" panose="020B0500040200020003" pitchFamily="34" charset="-34"/>
              </a:rPr>
              <a:t>NLP) </a:t>
            </a:r>
            <a:r>
              <a:rPr lang="th-TH" sz="2800" dirty="0">
                <a:latin typeface="TH SarabunPSK" panose="020B0500040200020003" pitchFamily="34" charset="-34"/>
                <a:cs typeface="TH SarabunPSK" panose="020B0500040200020003" pitchFamily="34" charset="-34"/>
              </a:rPr>
              <a:t>แบบ </a:t>
            </a:r>
            <a:r>
              <a:rPr lang="en-US" sz="2800" dirty="0">
                <a:latin typeface="TH SarabunPSK" panose="020B0500040200020003" pitchFamily="34" charset="-34"/>
                <a:cs typeface="TH SarabunPSK" panose="020B0500040200020003" pitchFamily="34" charset="-34"/>
              </a:rPr>
              <a:t>Open Source</a:t>
            </a:r>
          </a:p>
          <a:p>
            <a:r>
              <a:rPr lang="th-TH" sz="2800" dirty="0">
                <a:latin typeface="TH SarabunPSK" panose="020B0500040200020003" pitchFamily="34" charset="-34"/>
                <a:cs typeface="TH SarabunPSK" panose="020B0500040200020003" pitchFamily="34" charset="-34"/>
              </a:rPr>
              <a:t>เหมาะสำหรับนักพัฒนาที่ต้องการควบคุมการทำงานของ </a:t>
            </a:r>
            <a:r>
              <a:rPr lang="en-US" sz="2800" dirty="0">
                <a:latin typeface="TH SarabunPSK" panose="020B0500040200020003" pitchFamily="34" charset="-34"/>
                <a:cs typeface="TH SarabunPSK" panose="020B0500040200020003" pitchFamily="34" charset="-34"/>
              </a:rPr>
              <a:t>NLP </a:t>
            </a:r>
            <a:r>
              <a:rPr lang="th-TH" sz="2800" dirty="0">
                <a:latin typeface="TH SarabunPSK" panose="020B0500040200020003" pitchFamily="34" charset="-34"/>
                <a:cs typeface="TH SarabunPSK" panose="020B0500040200020003" pitchFamily="34" charset="-34"/>
              </a:rPr>
              <a:t>เอง</a:t>
            </a:r>
          </a:p>
          <a:p>
            <a:r>
              <a:rPr lang="th-TH" sz="2800" b="1" dirty="0">
                <a:latin typeface="TH SarabunPSK" panose="020B0500040200020003" pitchFamily="34" charset="-34"/>
                <a:cs typeface="TH SarabunPSK" panose="020B0500040200020003" pitchFamily="34" charset="-34"/>
              </a:rPr>
              <a:t>ฟีเจอร์</a:t>
            </a:r>
            <a:r>
              <a:rPr lang="th-TH" sz="2800" dirty="0">
                <a:latin typeface="TH SarabunPSK" panose="020B0500040200020003" pitchFamily="34" charset="-34"/>
                <a:cs typeface="TH SarabunPSK" panose="020B0500040200020003" pitchFamily="34" charset="-34"/>
              </a:rPr>
              <a:t>:</a:t>
            </a:r>
          </a:p>
          <a:p>
            <a:pPr lvl="1"/>
            <a:r>
              <a:rPr lang="th-TH" sz="2400" dirty="0">
                <a:latin typeface="TH SarabunPSK" panose="020B0500040200020003" pitchFamily="34" charset="-34"/>
                <a:cs typeface="TH SarabunPSK" panose="020B0500040200020003" pitchFamily="34" charset="-34"/>
              </a:rPr>
              <a:t>การเข้าใจภาษาธรรมชาติ (</a:t>
            </a:r>
            <a:r>
              <a:rPr lang="en-US" sz="2400" dirty="0">
                <a:latin typeface="TH SarabunPSK" panose="020B0500040200020003" pitchFamily="34" charset="-34"/>
                <a:cs typeface="TH SarabunPSK" panose="020B0500040200020003" pitchFamily="34" charset="-34"/>
              </a:rPr>
              <a:t>NLP)</a:t>
            </a:r>
          </a:p>
          <a:p>
            <a:pPr lvl="1"/>
            <a:r>
              <a:rPr lang="th-TH" sz="2400" dirty="0">
                <a:latin typeface="TH SarabunPSK" panose="020B0500040200020003" pitchFamily="34" charset="-34"/>
                <a:cs typeface="TH SarabunPSK" panose="020B0500040200020003" pitchFamily="34" charset="-34"/>
              </a:rPr>
              <a:t>การสร้าง </a:t>
            </a:r>
            <a:r>
              <a:rPr lang="en-US" sz="2400" dirty="0">
                <a:latin typeface="TH SarabunPSK" panose="020B0500040200020003" pitchFamily="34" charset="-34"/>
                <a:cs typeface="TH SarabunPSK" panose="020B0500040200020003" pitchFamily="34" charset="-34"/>
              </a:rPr>
              <a:t>Entity</a:t>
            </a:r>
          </a:p>
          <a:p>
            <a:pPr lvl="1"/>
            <a:r>
              <a:rPr lang="th-TH" sz="2400" dirty="0">
                <a:latin typeface="TH SarabunPSK" panose="020B0500040200020003" pitchFamily="34" charset="-34"/>
                <a:cs typeface="TH SarabunPSK" panose="020B0500040200020003" pitchFamily="34" charset="-34"/>
              </a:rPr>
              <a:t>การสร้าง </a:t>
            </a:r>
            <a:r>
              <a:rPr lang="en-US" sz="2400" dirty="0">
                <a:latin typeface="TH SarabunPSK" panose="020B0500040200020003" pitchFamily="34" charset="-34"/>
                <a:cs typeface="TH SarabunPSK" panose="020B0500040200020003" pitchFamily="34" charset="-34"/>
              </a:rPr>
              <a:t>API</a:t>
            </a:r>
          </a:p>
          <a:p>
            <a:endParaRPr lang="en-US" dirty="0"/>
          </a:p>
        </p:txBody>
      </p:sp>
      <p:pic>
        <p:nvPicPr>
          <p:cNvPr id="5" name="Picture 4">
            <a:extLst>
              <a:ext uri="{FF2B5EF4-FFF2-40B4-BE49-F238E27FC236}">
                <a16:creationId xmlns:a16="http://schemas.microsoft.com/office/drawing/2014/main" id="{6B4D557B-98BE-433A-A09E-19AB8DF31EDA}"/>
              </a:ext>
            </a:extLst>
          </p:cNvPr>
          <p:cNvPicPr>
            <a:picLocks noChangeAspect="1"/>
          </p:cNvPicPr>
          <p:nvPr/>
        </p:nvPicPr>
        <p:blipFill>
          <a:blip r:embed="rId2"/>
          <a:stretch>
            <a:fillRect/>
          </a:stretch>
        </p:blipFill>
        <p:spPr>
          <a:xfrm>
            <a:off x="7912202" y="1118639"/>
            <a:ext cx="3149528" cy="3822579"/>
          </a:xfrm>
          <a:prstGeom prst="rect">
            <a:avLst/>
          </a:prstGeom>
        </p:spPr>
      </p:pic>
    </p:spTree>
    <p:extLst>
      <p:ext uri="{BB962C8B-B14F-4D97-AF65-F5344CB8AC3E}">
        <p14:creationId xmlns:p14="http://schemas.microsoft.com/office/powerpoint/2010/main" val="2467529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E5441-EFFB-4716-9BB3-46C76292B0BC}"/>
              </a:ext>
            </a:extLst>
          </p:cNvPr>
          <p:cNvSpPr>
            <a:spLocks noGrp="1"/>
          </p:cNvSpPr>
          <p:nvPr>
            <p:ph type="title"/>
          </p:nvPr>
        </p:nvSpPr>
        <p:spPr/>
        <p:txBody>
          <a:bodyPr/>
          <a:lstStyle/>
          <a:p>
            <a:r>
              <a:rPr lang="en-US" dirty="0" err="1"/>
              <a:t>Dialogflow</a:t>
            </a:r>
            <a:br>
              <a:rPr lang="en-US" dirty="0"/>
            </a:br>
            <a:endParaRPr lang="en-US" dirty="0"/>
          </a:p>
        </p:txBody>
      </p:sp>
      <p:sp>
        <p:nvSpPr>
          <p:cNvPr id="3" name="Content Placeholder 2">
            <a:extLst>
              <a:ext uri="{FF2B5EF4-FFF2-40B4-BE49-F238E27FC236}">
                <a16:creationId xmlns:a16="http://schemas.microsoft.com/office/drawing/2014/main" id="{569308FB-0B5A-4BE8-A9C9-C8ABED94280A}"/>
              </a:ext>
            </a:extLst>
          </p:cNvPr>
          <p:cNvSpPr>
            <a:spLocks noGrp="1"/>
          </p:cNvSpPr>
          <p:nvPr>
            <p:ph idx="1"/>
          </p:nvPr>
        </p:nvSpPr>
        <p:spPr/>
        <p:txBody>
          <a:bodyPr/>
          <a:lstStyle/>
          <a:p>
            <a:r>
              <a:rPr lang="th-TH" dirty="0"/>
              <a:t>พัฒนาโดย </a:t>
            </a:r>
            <a:r>
              <a:rPr lang="en-US" dirty="0"/>
              <a:t>Google </a:t>
            </a:r>
            <a:r>
              <a:rPr lang="th-TH" dirty="0"/>
              <a:t>เน้นการประมวลผลภาษาธรรมชาติ (</a:t>
            </a:r>
            <a:r>
              <a:rPr lang="en-US" dirty="0"/>
              <a:t>NLP)</a:t>
            </a:r>
          </a:p>
          <a:p>
            <a:r>
              <a:rPr lang="th-TH" dirty="0"/>
              <a:t>เหมาะสำหรับการสร้างแชทบอทที่ซับซ้อน เข้าใจภาษาได้หลากหลาย</a:t>
            </a:r>
          </a:p>
          <a:p>
            <a:r>
              <a:rPr lang="th-TH" dirty="0"/>
              <a:t>ฟีเจอร์:</a:t>
            </a:r>
          </a:p>
          <a:p>
            <a:pPr lvl="1"/>
            <a:r>
              <a:rPr lang="th-TH" dirty="0"/>
              <a:t>การเข้าใจภาษาธรรมชาติ (</a:t>
            </a:r>
            <a:r>
              <a:rPr lang="en-US" dirty="0"/>
              <a:t>NLP)</a:t>
            </a:r>
          </a:p>
          <a:p>
            <a:pPr lvl="1"/>
            <a:r>
              <a:rPr lang="th-TH" dirty="0"/>
              <a:t>การสร้าง </a:t>
            </a:r>
            <a:r>
              <a:rPr lang="en-US" dirty="0"/>
              <a:t>Entity</a:t>
            </a:r>
          </a:p>
          <a:p>
            <a:pPr lvl="1"/>
            <a:r>
              <a:rPr lang="th-TH" dirty="0"/>
              <a:t>การสร้าง </a:t>
            </a:r>
            <a:r>
              <a:rPr lang="en-US" dirty="0"/>
              <a:t>Dialog Flow</a:t>
            </a:r>
          </a:p>
          <a:p>
            <a:pPr lvl="1"/>
            <a:r>
              <a:rPr lang="th-TH" dirty="0"/>
              <a:t>การเชื่อมต่อกับ </a:t>
            </a:r>
            <a:r>
              <a:rPr lang="en-US" dirty="0"/>
              <a:t>Platform </a:t>
            </a:r>
            <a:r>
              <a:rPr lang="th-TH" dirty="0"/>
              <a:t>ต่างๆ</a:t>
            </a:r>
            <a:endParaRPr lang="en-US" dirty="0"/>
          </a:p>
          <a:p>
            <a:endParaRPr lang="en-US" dirty="0"/>
          </a:p>
        </p:txBody>
      </p:sp>
      <p:pic>
        <p:nvPicPr>
          <p:cNvPr id="6" name="Picture 5">
            <a:extLst>
              <a:ext uri="{FF2B5EF4-FFF2-40B4-BE49-F238E27FC236}">
                <a16:creationId xmlns:a16="http://schemas.microsoft.com/office/drawing/2014/main" id="{90A8236B-FA0B-40F7-9F49-0A2AA3857E3D}"/>
              </a:ext>
            </a:extLst>
          </p:cNvPr>
          <p:cNvPicPr>
            <a:picLocks noChangeAspect="1"/>
          </p:cNvPicPr>
          <p:nvPr/>
        </p:nvPicPr>
        <p:blipFill>
          <a:blip r:embed="rId2"/>
          <a:stretch>
            <a:fillRect/>
          </a:stretch>
        </p:blipFill>
        <p:spPr>
          <a:xfrm>
            <a:off x="7030720" y="1567694"/>
            <a:ext cx="4114800" cy="2400300"/>
          </a:xfrm>
          <a:prstGeom prst="rect">
            <a:avLst/>
          </a:prstGeom>
          <a:ln>
            <a:noFill/>
          </a:ln>
          <a:effectLst>
            <a:softEdge rad="112500"/>
          </a:effectLst>
        </p:spPr>
      </p:pic>
    </p:spTree>
    <p:extLst>
      <p:ext uri="{BB962C8B-B14F-4D97-AF65-F5344CB8AC3E}">
        <p14:creationId xmlns:p14="http://schemas.microsoft.com/office/powerpoint/2010/main" val="3271253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4A5C-91B9-4BA2-A57F-403C4FC62F7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B3EA093-2191-4B2A-9F6E-3B6C591BDD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2907" y="857250"/>
            <a:ext cx="6857999" cy="5143500"/>
          </a:xfrm>
        </p:spPr>
      </p:pic>
    </p:spTree>
    <p:extLst>
      <p:ext uri="{BB962C8B-B14F-4D97-AF65-F5344CB8AC3E}">
        <p14:creationId xmlns:p14="http://schemas.microsoft.com/office/powerpoint/2010/main" val="154627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0FD2-87EF-4FF6-BC9A-B14098F01818}"/>
              </a:ext>
            </a:extLst>
          </p:cNvPr>
          <p:cNvSpPr>
            <a:spLocks noGrp="1"/>
          </p:cNvSpPr>
          <p:nvPr>
            <p:ph type="title"/>
          </p:nvPr>
        </p:nvSpPr>
        <p:spPr/>
        <p:txBody>
          <a:bodyPr/>
          <a:lstStyle/>
          <a:p>
            <a:r>
              <a:rPr lang="en-US" dirty="0" err="1"/>
              <a:t>Dialogflow</a:t>
            </a:r>
            <a:endParaRPr lang="en-US" dirty="0"/>
          </a:p>
        </p:txBody>
      </p:sp>
      <p:pic>
        <p:nvPicPr>
          <p:cNvPr id="5" name="Content Placeholder 4">
            <a:extLst>
              <a:ext uri="{FF2B5EF4-FFF2-40B4-BE49-F238E27FC236}">
                <a16:creationId xmlns:a16="http://schemas.microsoft.com/office/drawing/2014/main" id="{2A8AAF36-0C52-45B7-8287-3B3D7FD47C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1217" y="1818368"/>
            <a:ext cx="8282464" cy="4086308"/>
          </a:xfrm>
        </p:spPr>
      </p:pic>
    </p:spTree>
    <p:extLst>
      <p:ext uri="{BB962C8B-B14F-4D97-AF65-F5344CB8AC3E}">
        <p14:creationId xmlns:p14="http://schemas.microsoft.com/office/powerpoint/2010/main" val="2675085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E5F73-EC7A-4301-9B83-FFE763FA590D}"/>
              </a:ext>
            </a:extLst>
          </p:cNvPr>
          <p:cNvSpPr>
            <a:spLocks noGrp="1"/>
          </p:cNvSpPr>
          <p:nvPr>
            <p:ph type="title"/>
          </p:nvPr>
        </p:nvSpPr>
        <p:spPr/>
        <p:txBody>
          <a:bodyPr/>
          <a:lstStyle/>
          <a:p>
            <a:r>
              <a:rPr lang="en-US" dirty="0" err="1"/>
              <a:t>Dialogflow</a:t>
            </a:r>
            <a:r>
              <a:rPr lang="en-US" dirty="0"/>
              <a:t> (Web Demo)</a:t>
            </a:r>
          </a:p>
        </p:txBody>
      </p:sp>
      <p:pic>
        <p:nvPicPr>
          <p:cNvPr id="5" name="Content Placeholder 4">
            <a:extLst>
              <a:ext uri="{FF2B5EF4-FFF2-40B4-BE49-F238E27FC236}">
                <a16:creationId xmlns:a16="http://schemas.microsoft.com/office/drawing/2014/main" id="{86CD1F7F-8917-455B-BB28-4F457A37A2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9445" y="1580527"/>
            <a:ext cx="7833110" cy="5069763"/>
          </a:xfrm>
        </p:spPr>
      </p:pic>
      <p:pic>
        <p:nvPicPr>
          <p:cNvPr id="4" name="Picture 3">
            <a:extLst>
              <a:ext uri="{FF2B5EF4-FFF2-40B4-BE49-F238E27FC236}">
                <a16:creationId xmlns:a16="http://schemas.microsoft.com/office/drawing/2014/main" id="{0ED5CE62-5B1E-4C3C-A3E7-9A0C0C818F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7961" y="199231"/>
            <a:ext cx="1279854" cy="13255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13610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77CD-8CA2-4049-B0EE-E73149CB61CA}"/>
              </a:ext>
            </a:extLst>
          </p:cNvPr>
          <p:cNvSpPr>
            <a:spLocks noGrp="1"/>
          </p:cNvSpPr>
          <p:nvPr>
            <p:ph type="title"/>
          </p:nvPr>
        </p:nvSpPr>
        <p:spPr/>
        <p:txBody>
          <a:bodyPr/>
          <a:lstStyle/>
          <a:p>
            <a:r>
              <a:rPr lang="en-US" dirty="0" err="1"/>
              <a:t>Dialogflow</a:t>
            </a:r>
            <a:r>
              <a:rPr lang="en-US" dirty="0"/>
              <a:t> (Web Demo)</a:t>
            </a:r>
          </a:p>
        </p:txBody>
      </p:sp>
      <p:pic>
        <p:nvPicPr>
          <p:cNvPr id="5" name="Content Placeholder 4">
            <a:extLst>
              <a:ext uri="{FF2B5EF4-FFF2-40B4-BE49-F238E27FC236}">
                <a16:creationId xmlns:a16="http://schemas.microsoft.com/office/drawing/2014/main" id="{DF0CD92F-66E6-488B-A2A7-7E75D9DED4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0939" y="1690688"/>
            <a:ext cx="8842301" cy="4933562"/>
          </a:xfrm>
        </p:spPr>
      </p:pic>
      <p:pic>
        <p:nvPicPr>
          <p:cNvPr id="4" name="Picture 3">
            <a:extLst>
              <a:ext uri="{FF2B5EF4-FFF2-40B4-BE49-F238E27FC236}">
                <a16:creationId xmlns:a16="http://schemas.microsoft.com/office/drawing/2014/main" id="{AFC436AD-1C46-45CE-820B-41999F060F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9858" y="158335"/>
            <a:ext cx="1446770" cy="14467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10509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58D2-F48F-45D4-8891-898060BC8ECC}"/>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6975A442-C75F-4987-BFB5-AD53CCEBF37E}"/>
              </a:ext>
            </a:extLst>
          </p:cNvPr>
          <p:cNvSpPr>
            <a:spLocks noGrp="1"/>
          </p:cNvSpPr>
          <p:nvPr>
            <p:ph idx="1"/>
          </p:nvPr>
        </p:nvSpPr>
        <p:spPr/>
        <p:txBody>
          <a:bodyPr>
            <a:normAutofit fontScale="85000" lnSpcReduction="10000"/>
          </a:bodyPr>
          <a:lstStyle/>
          <a:p>
            <a:r>
              <a:rPr lang="en-US" dirty="0"/>
              <a:t>Chat</a:t>
            </a:r>
          </a:p>
          <a:p>
            <a:r>
              <a:rPr lang="en-US" dirty="0" err="1"/>
              <a:t>ChatBot</a:t>
            </a:r>
            <a:endParaRPr lang="en-US" dirty="0"/>
          </a:p>
          <a:p>
            <a:r>
              <a:rPr lang="en-US" dirty="0" err="1"/>
              <a:t>Dialogflow</a:t>
            </a:r>
            <a:endParaRPr lang="en-US" dirty="0"/>
          </a:p>
          <a:p>
            <a:r>
              <a:rPr lang="en-US" dirty="0"/>
              <a:t>Generative AI API</a:t>
            </a:r>
          </a:p>
          <a:p>
            <a:r>
              <a:rPr lang="en-US" dirty="0" err="1"/>
              <a:t>OpenAI</a:t>
            </a:r>
            <a:r>
              <a:rPr lang="en-US" dirty="0"/>
              <a:t> API </a:t>
            </a:r>
          </a:p>
          <a:p>
            <a:r>
              <a:rPr lang="en-US" dirty="0"/>
              <a:t>Fine-tuned </a:t>
            </a:r>
            <a:r>
              <a:rPr lang="en-US" dirty="0" err="1"/>
              <a:t>OpenAI</a:t>
            </a:r>
            <a:r>
              <a:rPr lang="en-US" dirty="0"/>
              <a:t> API</a:t>
            </a:r>
          </a:p>
          <a:p>
            <a:r>
              <a:rPr lang="en-US" dirty="0"/>
              <a:t>Line Integration</a:t>
            </a:r>
          </a:p>
          <a:p>
            <a:r>
              <a:rPr lang="en-US" dirty="0"/>
              <a:t>Facebook  Messenger Integration</a:t>
            </a:r>
          </a:p>
        </p:txBody>
      </p:sp>
    </p:spTree>
    <p:extLst>
      <p:ext uri="{BB962C8B-B14F-4D97-AF65-F5344CB8AC3E}">
        <p14:creationId xmlns:p14="http://schemas.microsoft.com/office/powerpoint/2010/main" val="108295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77CD-8CA2-4049-B0EE-E73149CB61CA}"/>
              </a:ext>
            </a:extLst>
          </p:cNvPr>
          <p:cNvSpPr>
            <a:spLocks noGrp="1"/>
          </p:cNvSpPr>
          <p:nvPr>
            <p:ph type="title"/>
          </p:nvPr>
        </p:nvSpPr>
        <p:spPr/>
        <p:txBody>
          <a:bodyPr/>
          <a:lstStyle/>
          <a:p>
            <a:r>
              <a:rPr lang="en-US" dirty="0" err="1"/>
              <a:t>Diaglogflow</a:t>
            </a:r>
            <a:r>
              <a:rPr lang="en-US" dirty="0"/>
              <a:t> (Messenger)</a:t>
            </a:r>
          </a:p>
        </p:txBody>
      </p:sp>
      <p:pic>
        <p:nvPicPr>
          <p:cNvPr id="11" name="Content Placeholder 10">
            <a:extLst>
              <a:ext uri="{FF2B5EF4-FFF2-40B4-BE49-F238E27FC236}">
                <a16:creationId xmlns:a16="http://schemas.microsoft.com/office/drawing/2014/main" id="{F618B539-698C-4EB3-B131-87A6B5EB28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9118" y="1815374"/>
            <a:ext cx="8123317" cy="4894210"/>
          </a:xfrm>
        </p:spPr>
      </p:pic>
      <p:pic>
        <p:nvPicPr>
          <p:cNvPr id="4" name="Picture 3">
            <a:extLst>
              <a:ext uri="{FF2B5EF4-FFF2-40B4-BE49-F238E27FC236}">
                <a16:creationId xmlns:a16="http://schemas.microsoft.com/office/drawing/2014/main" id="{C1E27E14-B272-41A0-B5BF-C15FE7EE8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6703" y="240439"/>
            <a:ext cx="1997059" cy="1267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8044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7D440-3C22-480F-8FDC-4AA25688C63E}"/>
              </a:ext>
            </a:extLst>
          </p:cNvPr>
          <p:cNvSpPr>
            <a:spLocks noGrp="1"/>
          </p:cNvSpPr>
          <p:nvPr>
            <p:ph type="title"/>
          </p:nvPr>
        </p:nvSpPr>
        <p:spPr/>
        <p:txBody>
          <a:bodyPr/>
          <a:lstStyle/>
          <a:p>
            <a:r>
              <a:rPr lang="en-US" dirty="0" err="1"/>
              <a:t>Dialogflow</a:t>
            </a:r>
            <a:endParaRPr lang="en-US" dirty="0"/>
          </a:p>
        </p:txBody>
      </p:sp>
      <p:pic>
        <p:nvPicPr>
          <p:cNvPr id="5" name="Content Placeholder 4">
            <a:extLst>
              <a:ext uri="{FF2B5EF4-FFF2-40B4-BE49-F238E27FC236}">
                <a16:creationId xmlns:a16="http://schemas.microsoft.com/office/drawing/2014/main" id="{C2827618-B535-456D-B3FF-33998964E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54" y="1850481"/>
            <a:ext cx="10801076" cy="4126112"/>
          </a:xfrm>
        </p:spPr>
      </p:pic>
    </p:spTree>
    <p:extLst>
      <p:ext uri="{BB962C8B-B14F-4D97-AF65-F5344CB8AC3E}">
        <p14:creationId xmlns:p14="http://schemas.microsoft.com/office/powerpoint/2010/main" val="2985543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3DD2-23C3-45AD-8ADF-209107C2683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9507EE6-1C4D-40F1-8AFE-77B815A8B6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5996" y="286603"/>
            <a:ext cx="9939684" cy="5699418"/>
          </a:xfrm>
        </p:spPr>
      </p:pic>
    </p:spTree>
    <p:extLst>
      <p:ext uri="{BB962C8B-B14F-4D97-AF65-F5344CB8AC3E}">
        <p14:creationId xmlns:p14="http://schemas.microsoft.com/office/powerpoint/2010/main" val="229720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65D28-2F6B-475D-9421-E294CCD705A4}"/>
              </a:ext>
            </a:extLst>
          </p:cNvPr>
          <p:cNvSpPr>
            <a:spLocks noGrp="1"/>
          </p:cNvSpPr>
          <p:nvPr>
            <p:ph type="title"/>
          </p:nvPr>
        </p:nvSpPr>
        <p:spPr/>
        <p:txBody>
          <a:bodyPr/>
          <a:lstStyle/>
          <a:p>
            <a:r>
              <a:rPr lang="th-TH" b="1" dirty="0"/>
              <a:t>สรุป</a:t>
            </a:r>
            <a:endParaRPr lang="en-US" dirty="0"/>
          </a:p>
        </p:txBody>
      </p:sp>
      <p:sp>
        <p:nvSpPr>
          <p:cNvPr id="3" name="Content Placeholder 2">
            <a:extLst>
              <a:ext uri="{FF2B5EF4-FFF2-40B4-BE49-F238E27FC236}">
                <a16:creationId xmlns:a16="http://schemas.microsoft.com/office/drawing/2014/main" id="{74F3AED9-FA3B-4084-8BB4-852D18883F9F}"/>
              </a:ext>
            </a:extLst>
          </p:cNvPr>
          <p:cNvSpPr>
            <a:spLocks noGrp="1"/>
          </p:cNvSpPr>
          <p:nvPr>
            <p:ph idx="1"/>
          </p:nvPr>
        </p:nvSpPr>
        <p:spPr/>
        <p:txBody>
          <a:bodyPr/>
          <a:lstStyle/>
          <a:p>
            <a:r>
              <a:rPr lang="en-US" dirty="0" err="1"/>
              <a:t>Dialogflow</a:t>
            </a:r>
            <a:r>
              <a:rPr lang="en-US" dirty="0"/>
              <a:t>: </a:t>
            </a:r>
            <a:r>
              <a:rPr lang="th-TH" dirty="0"/>
              <a:t>เหมาะสำหรับการสร้างแชทบอทที่ซับซ้อน เข้าใจภาษาได้หลากหลาย</a:t>
            </a:r>
          </a:p>
          <a:p>
            <a:r>
              <a:rPr lang="en-US" dirty="0" err="1"/>
              <a:t>Chatfuel</a:t>
            </a:r>
            <a:r>
              <a:rPr lang="en-US" dirty="0"/>
              <a:t>: </a:t>
            </a:r>
            <a:r>
              <a:rPr lang="th-TH" dirty="0"/>
              <a:t>เหมาะสำหรับผู้เริ่มต้น สร้างแชทบอทแบบง่ายๆ บน </a:t>
            </a:r>
            <a:r>
              <a:rPr lang="en-US" dirty="0"/>
              <a:t>Facebook Messenger</a:t>
            </a:r>
          </a:p>
          <a:p>
            <a:r>
              <a:rPr lang="en-US" dirty="0"/>
              <a:t>Wit.ai: </a:t>
            </a:r>
            <a:r>
              <a:rPr lang="th-TH" dirty="0"/>
              <a:t>เหมาะสำหรับนักพัฒนา ควบคุมการทำงานของ </a:t>
            </a:r>
            <a:r>
              <a:rPr lang="en-US" dirty="0"/>
              <a:t>NLP </a:t>
            </a:r>
            <a:r>
              <a:rPr lang="th-TH" dirty="0"/>
              <a:t>เองได้</a:t>
            </a:r>
            <a:endParaRPr lang="en-US" dirty="0"/>
          </a:p>
        </p:txBody>
      </p:sp>
    </p:spTree>
    <p:extLst>
      <p:ext uri="{BB962C8B-B14F-4D97-AF65-F5344CB8AC3E}">
        <p14:creationId xmlns:p14="http://schemas.microsoft.com/office/powerpoint/2010/main" val="3250702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0D829-725B-4FDB-864A-A7B08A531AB0}"/>
              </a:ext>
            </a:extLst>
          </p:cNvPr>
          <p:cNvSpPr>
            <a:spLocks noGrp="1"/>
          </p:cNvSpPr>
          <p:nvPr>
            <p:ph type="title"/>
          </p:nvPr>
        </p:nvSpPr>
        <p:spPr/>
        <p:txBody>
          <a:bodyPr/>
          <a:lstStyle/>
          <a:p>
            <a:r>
              <a:rPr lang="th-TH" dirty="0"/>
              <a:t>ลองทำแชทบอทง่ายๆด้วย </a:t>
            </a:r>
            <a:r>
              <a:rPr lang="en-US" dirty="0" err="1"/>
              <a:t>Dialogflow</a:t>
            </a:r>
            <a:r>
              <a:rPr lang="en-US" dirty="0"/>
              <a:t> </a:t>
            </a:r>
            <a:r>
              <a:rPr lang="th-TH" dirty="0"/>
              <a:t>กันเถอะ</a:t>
            </a:r>
            <a:br>
              <a:rPr lang="th-TH" dirty="0"/>
            </a:br>
            <a:endParaRPr lang="en-US" dirty="0"/>
          </a:p>
        </p:txBody>
      </p:sp>
      <p:sp>
        <p:nvSpPr>
          <p:cNvPr id="3" name="Content Placeholder 2">
            <a:extLst>
              <a:ext uri="{FF2B5EF4-FFF2-40B4-BE49-F238E27FC236}">
                <a16:creationId xmlns:a16="http://schemas.microsoft.com/office/drawing/2014/main" id="{B1ED9AE1-FE59-47F6-94C1-E1F53C79383A}"/>
              </a:ext>
            </a:extLst>
          </p:cNvPr>
          <p:cNvSpPr>
            <a:spLocks noGrp="1"/>
          </p:cNvSpPr>
          <p:nvPr>
            <p:ph idx="1"/>
          </p:nvPr>
        </p:nvSpPr>
        <p:spPr/>
        <p:txBody>
          <a:bodyPr/>
          <a:lstStyle/>
          <a:p>
            <a:r>
              <a:rPr lang="en-US" dirty="0">
                <a:hlinkClick r:id="rId2"/>
              </a:rPr>
              <a:t>https://short.npru.ac.th/bhr</a:t>
            </a:r>
            <a:endParaRPr lang="th-TH" dirty="0"/>
          </a:p>
          <a:p>
            <a:r>
              <a:rPr lang="en-US" dirty="0">
                <a:hlinkClick r:id="rId3"/>
              </a:rPr>
              <a:t>https://dialogflow.cloud.google.com/</a:t>
            </a:r>
            <a:endParaRPr lang="en-US" dirty="0"/>
          </a:p>
          <a:p>
            <a:endParaRPr lang="th-TH" dirty="0"/>
          </a:p>
        </p:txBody>
      </p:sp>
    </p:spTree>
    <p:extLst>
      <p:ext uri="{BB962C8B-B14F-4D97-AF65-F5344CB8AC3E}">
        <p14:creationId xmlns:p14="http://schemas.microsoft.com/office/powerpoint/2010/main" val="1739794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E2369-816F-470A-B7E1-516FB4C07BA5}"/>
              </a:ext>
            </a:extLst>
          </p:cNvPr>
          <p:cNvSpPr>
            <a:spLocks noGrp="1"/>
          </p:cNvSpPr>
          <p:nvPr>
            <p:ph type="title"/>
          </p:nvPr>
        </p:nvSpPr>
        <p:spPr/>
        <p:txBody>
          <a:bodyPr/>
          <a:lstStyle/>
          <a:p>
            <a:r>
              <a:rPr lang="en-US" dirty="0"/>
              <a:t>Gen AI API</a:t>
            </a:r>
            <a:br>
              <a:rPr lang="en-US" dirty="0"/>
            </a:br>
            <a:endParaRPr lang="en-US" dirty="0"/>
          </a:p>
        </p:txBody>
      </p:sp>
      <p:sp>
        <p:nvSpPr>
          <p:cNvPr id="3" name="Content Placeholder 2">
            <a:extLst>
              <a:ext uri="{FF2B5EF4-FFF2-40B4-BE49-F238E27FC236}">
                <a16:creationId xmlns:a16="http://schemas.microsoft.com/office/drawing/2014/main" id="{4309B5B2-70D8-4743-8A8A-C4425356E86F}"/>
              </a:ext>
            </a:extLst>
          </p:cNvPr>
          <p:cNvSpPr>
            <a:spLocks noGrp="1"/>
          </p:cNvSpPr>
          <p:nvPr>
            <p:ph idx="1"/>
          </p:nvPr>
        </p:nvSpPr>
        <p:spPr>
          <a:xfrm>
            <a:off x="1130270" y="2192089"/>
            <a:ext cx="9603275" cy="3294576"/>
          </a:xfrm>
        </p:spPr>
        <p:txBody>
          <a:bodyPr/>
          <a:lstStyle/>
          <a:p>
            <a:r>
              <a:rPr lang="it-IT" dirty="0"/>
              <a:t>OpenAI API</a:t>
            </a:r>
          </a:p>
          <a:p>
            <a:r>
              <a:rPr lang="it-IT" dirty="0"/>
              <a:t>Gemini API</a:t>
            </a:r>
          </a:p>
          <a:p>
            <a:r>
              <a:rPr lang="it-IT" dirty="0"/>
              <a:t>Claude API</a:t>
            </a:r>
          </a:p>
          <a:p>
            <a:endParaRPr lang="en-US" dirty="0"/>
          </a:p>
        </p:txBody>
      </p:sp>
    </p:spTree>
    <p:extLst>
      <p:ext uri="{BB962C8B-B14F-4D97-AF65-F5344CB8AC3E}">
        <p14:creationId xmlns:p14="http://schemas.microsoft.com/office/powerpoint/2010/main" val="3712152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CAA4B-16FD-4B10-8DD8-B9A821E70347}"/>
              </a:ext>
            </a:extLst>
          </p:cNvPr>
          <p:cNvSpPr>
            <a:spLocks noGrp="1"/>
          </p:cNvSpPr>
          <p:nvPr>
            <p:ph type="title"/>
          </p:nvPr>
        </p:nvSpPr>
        <p:spPr/>
        <p:txBody>
          <a:bodyPr/>
          <a:lstStyle/>
          <a:p>
            <a:r>
              <a:rPr lang="it-IT" dirty="0"/>
              <a:t>OpenAI API</a:t>
            </a:r>
            <a:br>
              <a:rPr lang="it-IT" dirty="0"/>
            </a:br>
            <a:endParaRPr lang="en-US" dirty="0"/>
          </a:p>
        </p:txBody>
      </p:sp>
      <p:sp>
        <p:nvSpPr>
          <p:cNvPr id="3" name="Content Placeholder 2">
            <a:extLst>
              <a:ext uri="{FF2B5EF4-FFF2-40B4-BE49-F238E27FC236}">
                <a16:creationId xmlns:a16="http://schemas.microsoft.com/office/drawing/2014/main" id="{37B5E6DD-740A-44E8-8B58-D9BEA53CFD3A}"/>
              </a:ext>
            </a:extLst>
          </p:cNvPr>
          <p:cNvSpPr>
            <a:spLocks noGrp="1"/>
          </p:cNvSpPr>
          <p:nvPr>
            <p:ph idx="1"/>
          </p:nvPr>
        </p:nvSpPr>
        <p:spPr/>
        <p:txBody>
          <a:bodyPr/>
          <a:lstStyle/>
          <a:p>
            <a:r>
              <a:rPr lang="th-TH" sz="3200" dirty="0"/>
              <a:t>พัฒนาโดย </a:t>
            </a:r>
            <a:r>
              <a:rPr lang="en-US" sz="3200" dirty="0" err="1"/>
              <a:t>OpenAI</a:t>
            </a:r>
            <a:endParaRPr lang="en-US" sz="3200" dirty="0"/>
          </a:p>
          <a:p>
            <a:r>
              <a:rPr lang="th-TH" sz="3200" dirty="0"/>
              <a:t>เน้นการสร้างข้อความ แปลภาษา เขียนเนื้อหาสร้างสรรค์</a:t>
            </a:r>
          </a:p>
          <a:p>
            <a:r>
              <a:rPr lang="th-TH" sz="3200" dirty="0"/>
              <a:t>เหมาะสำหรับงานที่ต้องการความคิดสร้างสรรค์</a:t>
            </a:r>
          </a:p>
          <a:p>
            <a:r>
              <a:rPr lang="th-TH" sz="3200" dirty="0">
                <a:latin typeface="TH SarabunPSK" panose="020B0500040200020003" pitchFamily="34" charset="-34"/>
                <a:cs typeface="TH SarabunPSK" panose="020B0500040200020003" pitchFamily="34" charset="-34"/>
              </a:rPr>
              <a:t>ประมวลผลภาพ</a:t>
            </a:r>
          </a:p>
          <a:p>
            <a:endParaRPr lang="th-TH" dirty="0"/>
          </a:p>
          <a:p>
            <a:endParaRPr lang="en-US" dirty="0"/>
          </a:p>
        </p:txBody>
      </p:sp>
    </p:spTree>
    <p:extLst>
      <p:ext uri="{BB962C8B-B14F-4D97-AF65-F5344CB8AC3E}">
        <p14:creationId xmlns:p14="http://schemas.microsoft.com/office/powerpoint/2010/main" val="4253739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D3FD6-FADC-40C1-8A0C-BDD44523DE41}"/>
              </a:ext>
            </a:extLst>
          </p:cNvPr>
          <p:cNvSpPr>
            <a:spLocks noGrp="1"/>
          </p:cNvSpPr>
          <p:nvPr>
            <p:ph type="title"/>
          </p:nvPr>
        </p:nvSpPr>
        <p:spPr/>
        <p:txBody>
          <a:bodyPr/>
          <a:lstStyle/>
          <a:p>
            <a:r>
              <a:rPr lang="it-IT" dirty="0"/>
              <a:t>Gemini API</a:t>
            </a:r>
            <a:br>
              <a:rPr lang="it-IT" dirty="0"/>
            </a:br>
            <a:endParaRPr lang="en-US" dirty="0"/>
          </a:p>
        </p:txBody>
      </p:sp>
      <p:sp>
        <p:nvSpPr>
          <p:cNvPr id="3" name="Content Placeholder 2">
            <a:extLst>
              <a:ext uri="{FF2B5EF4-FFF2-40B4-BE49-F238E27FC236}">
                <a16:creationId xmlns:a16="http://schemas.microsoft.com/office/drawing/2014/main" id="{7F5E370B-F2A4-4E5E-B551-6F6787EF8719}"/>
              </a:ext>
            </a:extLst>
          </p:cNvPr>
          <p:cNvSpPr>
            <a:spLocks noGrp="1"/>
          </p:cNvSpPr>
          <p:nvPr>
            <p:ph idx="1"/>
          </p:nvPr>
        </p:nvSpPr>
        <p:spPr/>
        <p:txBody>
          <a:bodyPr/>
          <a:lstStyle/>
          <a:p>
            <a:r>
              <a:rPr lang="th-TH" sz="2800" dirty="0">
                <a:latin typeface="TH SarabunPSK" panose="020B0500040200020003" pitchFamily="34" charset="-34"/>
                <a:cs typeface="TH SarabunPSK" panose="020B0500040200020003" pitchFamily="34" charset="-34"/>
              </a:rPr>
              <a:t>พัฒนาโดย </a:t>
            </a:r>
            <a:r>
              <a:rPr lang="en-US" sz="2800" dirty="0">
                <a:latin typeface="TH SarabunPSK" panose="020B0500040200020003" pitchFamily="34" charset="-34"/>
                <a:cs typeface="TH SarabunPSK" panose="020B0500040200020003" pitchFamily="34" charset="-34"/>
              </a:rPr>
              <a:t>Google AI</a:t>
            </a:r>
          </a:p>
          <a:p>
            <a:r>
              <a:rPr lang="th-TH" sz="2800" dirty="0">
                <a:latin typeface="TH SarabunPSK" panose="020B0500040200020003" pitchFamily="34" charset="-34"/>
                <a:cs typeface="TH SarabunPSK" panose="020B0500040200020003" pitchFamily="34" charset="-34"/>
              </a:rPr>
              <a:t>เน้นการประมวลผลภาษาธรรมชาติ (</a:t>
            </a:r>
            <a:r>
              <a:rPr lang="en-US" sz="2800" dirty="0">
                <a:latin typeface="TH SarabunPSK" panose="020B0500040200020003" pitchFamily="34" charset="-34"/>
                <a:cs typeface="TH SarabunPSK" panose="020B0500040200020003" pitchFamily="34" charset="-34"/>
              </a:rPr>
              <a:t>NLP)</a:t>
            </a:r>
          </a:p>
          <a:p>
            <a:r>
              <a:rPr lang="th-TH" sz="2800" dirty="0">
                <a:latin typeface="TH SarabunPSK" panose="020B0500040200020003" pitchFamily="34" charset="-34"/>
                <a:cs typeface="TH SarabunPSK" panose="020B0500040200020003" pitchFamily="34" charset="-34"/>
              </a:rPr>
              <a:t>เหมาะสำหรับงานที่หลากหลาย เช่น การแปลภาษา การเขียนเนื้อหาสร้างสรรค์ การตอบคำถาม</a:t>
            </a:r>
            <a:endParaRPr lang="en-US" sz="2800" dirty="0">
              <a:latin typeface="TH SarabunPSK" panose="020B0500040200020003" pitchFamily="34" charset="-34"/>
              <a:cs typeface="TH SarabunPSK" panose="020B0500040200020003" pitchFamily="34" charset="-34"/>
            </a:endParaRPr>
          </a:p>
          <a:p>
            <a:r>
              <a:rPr lang="th-TH" sz="2800" dirty="0">
                <a:latin typeface="TH SarabunPSK" panose="020B0500040200020003" pitchFamily="34" charset="-34"/>
                <a:cs typeface="TH SarabunPSK" panose="020B0500040200020003" pitchFamily="34" charset="-34"/>
              </a:rPr>
              <a:t>ประมวลผลภาพ</a:t>
            </a:r>
            <a:r>
              <a:rPr lang="en-US" sz="2800" dirty="0">
                <a:latin typeface="TH SarabunPSK" panose="020B0500040200020003" pitchFamily="34" charset="-34"/>
                <a:cs typeface="TH SarabunPSK" panose="020B0500040200020003" pitchFamily="34" charset="-34"/>
              </a:rPr>
              <a:t> (</a:t>
            </a:r>
            <a:r>
              <a:rPr lang="en-US" dirty="0"/>
              <a:t>Gemini Pro Vision)</a:t>
            </a:r>
            <a:endParaRPr lang="th-TH" sz="2800" dirty="0">
              <a:latin typeface="TH SarabunPSK" panose="020B0500040200020003" pitchFamily="34" charset="-34"/>
              <a:cs typeface="TH SarabunPSK" panose="020B0500040200020003" pitchFamily="34" charset="-34"/>
            </a:endParaRPr>
          </a:p>
          <a:p>
            <a:endParaRPr lang="en-US" dirty="0"/>
          </a:p>
        </p:txBody>
      </p:sp>
    </p:spTree>
    <p:extLst>
      <p:ext uri="{BB962C8B-B14F-4D97-AF65-F5344CB8AC3E}">
        <p14:creationId xmlns:p14="http://schemas.microsoft.com/office/powerpoint/2010/main" val="426091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D464C-A1E0-4FD1-87B7-76901F42A6D7}"/>
              </a:ext>
            </a:extLst>
          </p:cNvPr>
          <p:cNvSpPr>
            <a:spLocks noGrp="1"/>
          </p:cNvSpPr>
          <p:nvPr>
            <p:ph type="title"/>
          </p:nvPr>
        </p:nvSpPr>
        <p:spPr/>
        <p:txBody>
          <a:bodyPr/>
          <a:lstStyle/>
          <a:p>
            <a:r>
              <a:rPr lang="it-IT" dirty="0"/>
              <a:t>Claude API</a:t>
            </a:r>
            <a:br>
              <a:rPr lang="it-IT" dirty="0"/>
            </a:br>
            <a:endParaRPr lang="en-US" dirty="0"/>
          </a:p>
        </p:txBody>
      </p:sp>
      <p:sp>
        <p:nvSpPr>
          <p:cNvPr id="3" name="Content Placeholder 2">
            <a:extLst>
              <a:ext uri="{FF2B5EF4-FFF2-40B4-BE49-F238E27FC236}">
                <a16:creationId xmlns:a16="http://schemas.microsoft.com/office/drawing/2014/main" id="{10929081-80B5-445C-898A-FA9C1B4FAFFB}"/>
              </a:ext>
            </a:extLst>
          </p:cNvPr>
          <p:cNvSpPr>
            <a:spLocks noGrp="1"/>
          </p:cNvSpPr>
          <p:nvPr>
            <p:ph idx="1"/>
          </p:nvPr>
        </p:nvSpPr>
        <p:spPr/>
        <p:txBody>
          <a:bodyPr/>
          <a:lstStyle/>
          <a:p>
            <a:r>
              <a:rPr lang="th-TH" sz="2800" dirty="0"/>
              <a:t>พัฒนาโดย </a:t>
            </a:r>
            <a:r>
              <a:rPr lang="en-US" sz="2800" dirty="0"/>
              <a:t>Anthropic AI</a:t>
            </a:r>
          </a:p>
          <a:p>
            <a:r>
              <a:rPr lang="th-TH" sz="2800" dirty="0"/>
              <a:t>เน้นการสนทนาโต้ตอบ</a:t>
            </a:r>
          </a:p>
          <a:p>
            <a:r>
              <a:rPr lang="th-TH" sz="2800" dirty="0"/>
              <a:t>เหมาะสำหรับการสร้างแชทบอท หรือระบบตอบคำถามอัตโนมัติ</a:t>
            </a:r>
          </a:p>
          <a:p>
            <a:endParaRPr lang="en-US" dirty="0"/>
          </a:p>
        </p:txBody>
      </p:sp>
    </p:spTree>
    <p:extLst>
      <p:ext uri="{BB962C8B-B14F-4D97-AF65-F5344CB8AC3E}">
        <p14:creationId xmlns:p14="http://schemas.microsoft.com/office/powerpoint/2010/main" val="1096484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2E7DD-F9CB-46C2-988E-5D93040108AE}"/>
              </a:ext>
            </a:extLst>
          </p:cNvPr>
          <p:cNvSpPr>
            <a:spLocks noGrp="1"/>
          </p:cNvSpPr>
          <p:nvPr>
            <p:ph type="title"/>
          </p:nvPr>
        </p:nvSpPr>
        <p:spPr/>
        <p:txBody>
          <a:bodyPr/>
          <a:lstStyle/>
          <a:p>
            <a:r>
              <a:rPr lang="en-US" dirty="0"/>
              <a:t>Dashboard Claude API</a:t>
            </a:r>
          </a:p>
        </p:txBody>
      </p:sp>
      <p:pic>
        <p:nvPicPr>
          <p:cNvPr id="5" name="Content Placeholder 4">
            <a:extLst>
              <a:ext uri="{FF2B5EF4-FFF2-40B4-BE49-F238E27FC236}">
                <a16:creationId xmlns:a16="http://schemas.microsoft.com/office/drawing/2014/main" id="{9CFAB457-DCCE-4C14-81BF-5048AB4B688F}"/>
              </a:ext>
            </a:extLst>
          </p:cNvPr>
          <p:cNvPicPr>
            <a:picLocks noGrp="1" noChangeAspect="1"/>
          </p:cNvPicPr>
          <p:nvPr>
            <p:ph idx="1"/>
          </p:nvPr>
        </p:nvPicPr>
        <p:blipFill>
          <a:blip r:embed="rId2"/>
          <a:stretch>
            <a:fillRect/>
          </a:stretch>
        </p:blipFill>
        <p:spPr>
          <a:xfrm>
            <a:off x="2273571" y="2171700"/>
            <a:ext cx="7316246" cy="3294063"/>
          </a:xfrm>
        </p:spPr>
      </p:pic>
    </p:spTree>
    <p:extLst>
      <p:ext uri="{BB962C8B-B14F-4D97-AF65-F5344CB8AC3E}">
        <p14:creationId xmlns:p14="http://schemas.microsoft.com/office/powerpoint/2010/main" val="855397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BD0E6-5CA0-423D-9C99-DB2D6A03842B}"/>
              </a:ext>
            </a:extLst>
          </p:cNvPr>
          <p:cNvSpPr>
            <a:spLocks noGrp="1"/>
          </p:cNvSpPr>
          <p:nvPr>
            <p:ph type="title"/>
          </p:nvPr>
        </p:nvSpPr>
        <p:spPr/>
        <p:txBody>
          <a:bodyPr/>
          <a:lstStyle/>
          <a:p>
            <a:r>
              <a:rPr lang="en-US" dirty="0"/>
              <a:t>Chat</a:t>
            </a:r>
          </a:p>
        </p:txBody>
      </p:sp>
      <p:sp>
        <p:nvSpPr>
          <p:cNvPr id="3" name="Content Placeholder 2">
            <a:extLst>
              <a:ext uri="{FF2B5EF4-FFF2-40B4-BE49-F238E27FC236}">
                <a16:creationId xmlns:a16="http://schemas.microsoft.com/office/drawing/2014/main" id="{8252C2D2-BCEE-4E8D-B0C9-F381088CA64E}"/>
              </a:ext>
            </a:extLst>
          </p:cNvPr>
          <p:cNvSpPr>
            <a:spLocks noGrp="1"/>
          </p:cNvSpPr>
          <p:nvPr>
            <p:ph idx="1"/>
          </p:nvPr>
        </p:nvSpPr>
        <p:spPr/>
        <p:txBody>
          <a:bodyPr/>
          <a:lstStyle/>
          <a:p>
            <a:r>
              <a:rPr lang="en-US" dirty="0"/>
              <a:t>Line</a:t>
            </a:r>
          </a:p>
          <a:p>
            <a:r>
              <a:rPr lang="en-US" dirty="0"/>
              <a:t>Facebook Messenger</a:t>
            </a:r>
          </a:p>
          <a:p>
            <a:r>
              <a:rPr lang="en-US" dirty="0"/>
              <a:t>Discord</a:t>
            </a:r>
          </a:p>
          <a:p>
            <a:r>
              <a:rPr lang="en-US" dirty="0"/>
              <a:t>Telegram Web</a:t>
            </a:r>
          </a:p>
        </p:txBody>
      </p:sp>
      <p:pic>
        <p:nvPicPr>
          <p:cNvPr id="4" name="Picture 3">
            <a:extLst>
              <a:ext uri="{FF2B5EF4-FFF2-40B4-BE49-F238E27FC236}">
                <a16:creationId xmlns:a16="http://schemas.microsoft.com/office/drawing/2014/main" id="{12E4AA64-3595-48BD-AC93-88C11EBF5D7C}"/>
              </a:ext>
            </a:extLst>
          </p:cNvPr>
          <p:cNvPicPr>
            <a:picLocks noChangeAspect="1"/>
          </p:cNvPicPr>
          <p:nvPr/>
        </p:nvPicPr>
        <p:blipFill>
          <a:blip r:embed="rId2"/>
          <a:stretch>
            <a:fillRect/>
          </a:stretch>
        </p:blipFill>
        <p:spPr>
          <a:xfrm>
            <a:off x="8811289" y="3532440"/>
            <a:ext cx="2138680" cy="2138680"/>
          </a:xfrm>
          <a:prstGeom prst="rect">
            <a:avLst/>
          </a:prstGeom>
          <a:ln>
            <a:noFill/>
          </a:ln>
          <a:effectLst>
            <a:softEdge rad="112500"/>
          </a:effectLst>
        </p:spPr>
      </p:pic>
      <p:pic>
        <p:nvPicPr>
          <p:cNvPr id="5" name="Picture 4">
            <a:extLst>
              <a:ext uri="{FF2B5EF4-FFF2-40B4-BE49-F238E27FC236}">
                <a16:creationId xmlns:a16="http://schemas.microsoft.com/office/drawing/2014/main" id="{E3535402-1006-4B23-BF18-5F7D53A8EB3E}"/>
              </a:ext>
            </a:extLst>
          </p:cNvPr>
          <p:cNvPicPr>
            <a:picLocks noChangeAspect="1"/>
          </p:cNvPicPr>
          <p:nvPr/>
        </p:nvPicPr>
        <p:blipFill>
          <a:blip r:embed="rId3"/>
          <a:stretch>
            <a:fillRect/>
          </a:stretch>
        </p:blipFill>
        <p:spPr>
          <a:xfrm>
            <a:off x="5063382" y="3437083"/>
            <a:ext cx="2329395" cy="2329395"/>
          </a:xfrm>
          <a:prstGeom prst="rect">
            <a:avLst/>
          </a:prstGeom>
          <a:ln>
            <a:noFill/>
          </a:ln>
          <a:effectLst>
            <a:softEdge rad="112500"/>
          </a:effectLst>
        </p:spPr>
      </p:pic>
      <p:pic>
        <p:nvPicPr>
          <p:cNvPr id="6" name="Picture 5">
            <a:extLst>
              <a:ext uri="{FF2B5EF4-FFF2-40B4-BE49-F238E27FC236}">
                <a16:creationId xmlns:a16="http://schemas.microsoft.com/office/drawing/2014/main" id="{3D89C21A-E67B-4264-ACFA-98B0C5E391E0}"/>
              </a:ext>
            </a:extLst>
          </p:cNvPr>
          <p:cNvPicPr>
            <a:picLocks noChangeAspect="1"/>
          </p:cNvPicPr>
          <p:nvPr/>
        </p:nvPicPr>
        <p:blipFill>
          <a:blip r:embed="rId4"/>
          <a:stretch>
            <a:fillRect/>
          </a:stretch>
        </p:blipFill>
        <p:spPr>
          <a:xfrm>
            <a:off x="5037455" y="844438"/>
            <a:ext cx="238125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1BDF63D5-CFBB-4C9A-80A3-8D2C334DF04A}"/>
              </a:ext>
            </a:extLst>
          </p:cNvPr>
          <p:cNvPicPr>
            <a:picLocks noChangeAspect="1"/>
          </p:cNvPicPr>
          <p:nvPr/>
        </p:nvPicPr>
        <p:blipFill>
          <a:blip r:embed="rId5"/>
          <a:stretch>
            <a:fillRect/>
          </a:stretch>
        </p:blipFill>
        <p:spPr>
          <a:xfrm>
            <a:off x="8244345" y="1046474"/>
            <a:ext cx="3464560" cy="2062238"/>
          </a:xfrm>
          <a:prstGeom prst="rect">
            <a:avLst/>
          </a:prstGeom>
          <a:ln>
            <a:noFill/>
          </a:ln>
          <a:effectLst>
            <a:softEdge rad="112500"/>
          </a:effectLst>
        </p:spPr>
      </p:pic>
    </p:spTree>
    <p:extLst>
      <p:ext uri="{BB962C8B-B14F-4D97-AF65-F5344CB8AC3E}">
        <p14:creationId xmlns:p14="http://schemas.microsoft.com/office/powerpoint/2010/main" val="1974788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98E2A-5BA9-4A9E-BC01-8BB7DD74C02F}"/>
              </a:ext>
            </a:extLst>
          </p:cNvPr>
          <p:cNvSpPr>
            <a:spLocks noGrp="1"/>
          </p:cNvSpPr>
          <p:nvPr>
            <p:ph type="title"/>
          </p:nvPr>
        </p:nvSpPr>
        <p:spPr/>
        <p:txBody>
          <a:bodyPr/>
          <a:lstStyle/>
          <a:p>
            <a:r>
              <a:rPr lang="en-US" dirty="0"/>
              <a:t>Credit (Free 5$)</a:t>
            </a:r>
          </a:p>
        </p:txBody>
      </p:sp>
      <p:pic>
        <p:nvPicPr>
          <p:cNvPr id="5" name="Content Placeholder 4">
            <a:extLst>
              <a:ext uri="{FF2B5EF4-FFF2-40B4-BE49-F238E27FC236}">
                <a16:creationId xmlns:a16="http://schemas.microsoft.com/office/drawing/2014/main" id="{BBE84BB7-D525-4D24-8D97-5DFB8BDFBFC9}"/>
              </a:ext>
            </a:extLst>
          </p:cNvPr>
          <p:cNvPicPr>
            <a:picLocks noGrp="1" noChangeAspect="1"/>
          </p:cNvPicPr>
          <p:nvPr>
            <p:ph idx="1"/>
          </p:nvPr>
        </p:nvPicPr>
        <p:blipFill>
          <a:blip r:embed="rId2"/>
          <a:stretch>
            <a:fillRect/>
          </a:stretch>
        </p:blipFill>
        <p:spPr>
          <a:xfrm>
            <a:off x="1918263" y="2171700"/>
            <a:ext cx="8026862" cy="3294063"/>
          </a:xfrm>
        </p:spPr>
      </p:pic>
    </p:spTree>
    <p:extLst>
      <p:ext uri="{BB962C8B-B14F-4D97-AF65-F5344CB8AC3E}">
        <p14:creationId xmlns:p14="http://schemas.microsoft.com/office/powerpoint/2010/main" val="546032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D1A98-7B10-4516-8473-5154AA497127}"/>
              </a:ext>
            </a:extLst>
          </p:cNvPr>
          <p:cNvSpPr>
            <a:spLocks noGrp="1"/>
          </p:cNvSpPr>
          <p:nvPr>
            <p:ph type="title"/>
          </p:nvPr>
        </p:nvSpPr>
        <p:spPr/>
        <p:txBody>
          <a:bodyPr/>
          <a:lstStyle/>
          <a:p>
            <a:r>
              <a:rPr lang="en-US" dirty="0"/>
              <a:t>Create API Key</a:t>
            </a:r>
          </a:p>
        </p:txBody>
      </p:sp>
      <p:pic>
        <p:nvPicPr>
          <p:cNvPr id="5" name="Content Placeholder 4">
            <a:extLst>
              <a:ext uri="{FF2B5EF4-FFF2-40B4-BE49-F238E27FC236}">
                <a16:creationId xmlns:a16="http://schemas.microsoft.com/office/drawing/2014/main" id="{3D8D74FF-2CC8-444E-88F1-769251981256}"/>
              </a:ext>
            </a:extLst>
          </p:cNvPr>
          <p:cNvPicPr>
            <a:picLocks noGrp="1" noChangeAspect="1"/>
          </p:cNvPicPr>
          <p:nvPr>
            <p:ph idx="1"/>
          </p:nvPr>
        </p:nvPicPr>
        <p:blipFill>
          <a:blip r:embed="rId2"/>
          <a:stretch>
            <a:fillRect/>
          </a:stretch>
        </p:blipFill>
        <p:spPr>
          <a:xfrm>
            <a:off x="1703193" y="2171700"/>
            <a:ext cx="8457002" cy="3294063"/>
          </a:xfrm>
        </p:spPr>
      </p:pic>
    </p:spTree>
    <p:extLst>
      <p:ext uri="{BB962C8B-B14F-4D97-AF65-F5344CB8AC3E}">
        <p14:creationId xmlns:p14="http://schemas.microsoft.com/office/powerpoint/2010/main" val="2672308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BA41-532F-44E4-A655-F4F79AC93556}"/>
              </a:ext>
            </a:extLst>
          </p:cNvPr>
          <p:cNvSpPr>
            <a:spLocks noGrp="1"/>
          </p:cNvSpPr>
          <p:nvPr>
            <p:ph type="title"/>
          </p:nvPr>
        </p:nvSpPr>
        <p:spPr/>
        <p:txBody>
          <a:bodyPr/>
          <a:lstStyle/>
          <a:p>
            <a:r>
              <a:rPr lang="it-IT" dirty="0"/>
              <a:t>Claude API</a:t>
            </a:r>
            <a:br>
              <a:rPr lang="it-IT" dirty="0"/>
            </a:br>
            <a:endParaRPr lang="en-US" dirty="0"/>
          </a:p>
        </p:txBody>
      </p:sp>
      <p:sp>
        <p:nvSpPr>
          <p:cNvPr id="3" name="Content Placeholder 2">
            <a:extLst>
              <a:ext uri="{FF2B5EF4-FFF2-40B4-BE49-F238E27FC236}">
                <a16:creationId xmlns:a16="http://schemas.microsoft.com/office/drawing/2014/main" id="{89EA0616-99A2-4118-BB41-71E362BA8225}"/>
              </a:ext>
            </a:extLst>
          </p:cNvPr>
          <p:cNvSpPr>
            <a:spLocks noGrp="1"/>
          </p:cNvSpPr>
          <p:nvPr>
            <p:ph idx="1"/>
          </p:nvPr>
        </p:nvSpPr>
        <p:spPr/>
        <p:txBody>
          <a:bodyPr/>
          <a:lstStyle/>
          <a:p>
            <a:r>
              <a:rPr lang="en-US" dirty="0">
                <a:hlinkClick r:id="rId2"/>
              </a:rPr>
              <a:t>https://www.anthropic.com/api</a:t>
            </a:r>
            <a:endParaRPr lang="en-US" dirty="0"/>
          </a:p>
          <a:p>
            <a:r>
              <a:rPr lang="en-US" dirty="0"/>
              <a:t>claude-ai-2.php</a:t>
            </a:r>
          </a:p>
        </p:txBody>
      </p:sp>
    </p:spTree>
    <p:extLst>
      <p:ext uri="{BB962C8B-B14F-4D97-AF65-F5344CB8AC3E}">
        <p14:creationId xmlns:p14="http://schemas.microsoft.com/office/powerpoint/2010/main" val="1093928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FE607-2273-4879-B234-D6C4C443B389}"/>
              </a:ext>
            </a:extLst>
          </p:cNvPr>
          <p:cNvSpPr>
            <a:spLocks noGrp="1"/>
          </p:cNvSpPr>
          <p:nvPr>
            <p:ph type="title"/>
          </p:nvPr>
        </p:nvSpPr>
        <p:spPr/>
        <p:txBody>
          <a:bodyPr/>
          <a:lstStyle/>
          <a:p>
            <a:r>
              <a:rPr lang="en-US" dirty="0"/>
              <a:t>Response: </a:t>
            </a:r>
          </a:p>
        </p:txBody>
      </p:sp>
      <p:sp>
        <p:nvSpPr>
          <p:cNvPr id="3" name="Content Placeholder 2">
            <a:extLst>
              <a:ext uri="{FF2B5EF4-FFF2-40B4-BE49-F238E27FC236}">
                <a16:creationId xmlns:a16="http://schemas.microsoft.com/office/drawing/2014/main" id="{256D6BC5-4139-4DBF-85DA-4E35D7F1DFB7}"/>
              </a:ext>
            </a:extLst>
          </p:cNvPr>
          <p:cNvSpPr>
            <a:spLocks noGrp="1"/>
          </p:cNvSpPr>
          <p:nvPr>
            <p:ph idx="1"/>
          </p:nvPr>
        </p:nvSpPr>
        <p:spPr/>
        <p:txBody>
          <a:bodyPr>
            <a:normAutofit fontScale="85000" lnSpcReduction="10000"/>
          </a:bodyPr>
          <a:lstStyle/>
          <a:p>
            <a:pPr marL="0" indent="0">
              <a:buNone/>
            </a:pPr>
            <a:r>
              <a:rPr lang="en-US" dirty="0"/>
              <a:t>Response: Array ( [id] =&gt; msg_018YMXV3hhVdmg2hoxM4hSvH [type] =&gt; message [role] =&gt; assistant [model] =&gt; claude-3-opus-20240229 [</a:t>
            </a:r>
            <a:r>
              <a:rPr lang="en-US" dirty="0" err="1"/>
              <a:t>stop_sequence</a:t>
            </a:r>
            <a:r>
              <a:rPr lang="en-US" dirty="0"/>
              <a:t>] =&gt; [usage] =&gt; Array ( [</a:t>
            </a:r>
            <a:r>
              <a:rPr lang="en-US" dirty="0" err="1"/>
              <a:t>input_tokens</a:t>
            </a:r>
            <a:r>
              <a:rPr lang="en-US" dirty="0"/>
              <a:t>] =&gt; 15 [</a:t>
            </a:r>
            <a:r>
              <a:rPr lang="en-US" dirty="0" err="1"/>
              <a:t>output_tokens</a:t>
            </a:r>
            <a:r>
              <a:rPr lang="en-US" dirty="0"/>
              <a:t>] =&gt; 212 ) [content] =&gt; Array ( [0] =&gt; Array ( [type] =&gt; text [text] =&gt; To solve this problem, we need to follow the order of operations, also known as PEMDAS (Parentheses, Exponents, Multiplication and Division from left to right, Addition and Subtraction from left to right). Given: - Expression: 2 + 6 * 3 Step 1: Identify any operations within parentheses. There are no parentheses in this expression, so we move to the next step. Step 2: Identify any exponents. There are no exponents in this expression, so we move to the next step. Step 3: Perform multiplication and division from left to right. 6 * 3 = 18 Now, the expression becomes: 2 + 18 Step 4: Perform addition and subtraction from left to right. 2 + 18 = 20 Therefore, 2 + 6 * 3 = 20. ) ) [</a:t>
            </a:r>
            <a:r>
              <a:rPr lang="en-US" dirty="0" err="1"/>
              <a:t>stop_reason</a:t>
            </a:r>
            <a:r>
              <a:rPr lang="en-US" dirty="0"/>
              <a:t>] =&gt; </a:t>
            </a:r>
            <a:r>
              <a:rPr lang="en-US" dirty="0" err="1"/>
              <a:t>end_turn</a:t>
            </a:r>
            <a:r>
              <a:rPr lang="en-US" dirty="0"/>
              <a:t> )</a:t>
            </a:r>
          </a:p>
        </p:txBody>
      </p:sp>
    </p:spTree>
    <p:extLst>
      <p:ext uri="{BB962C8B-B14F-4D97-AF65-F5344CB8AC3E}">
        <p14:creationId xmlns:p14="http://schemas.microsoft.com/office/powerpoint/2010/main" val="2798135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ED1F-1055-4CC7-9E97-BD2C3FE47C66}"/>
              </a:ext>
            </a:extLst>
          </p:cNvPr>
          <p:cNvSpPr>
            <a:spLocks noGrp="1"/>
          </p:cNvSpPr>
          <p:nvPr>
            <p:ph type="title"/>
          </p:nvPr>
        </p:nvSpPr>
        <p:spPr/>
        <p:txBody>
          <a:bodyPr/>
          <a:lstStyle/>
          <a:p>
            <a:r>
              <a:rPr lang="en-US" dirty="0"/>
              <a:t>PHP (</a:t>
            </a:r>
            <a:r>
              <a:rPr lang="en-US" dirty="0" err="1"/>
              <a:t>openai</a:t>
            </a:r>
            <a:r>
              <a:rPr lang="en-US" dirty="0"/>
              <a:t>)</a:t>
            </a:r>
          </a:p>
        </p:txBody>
      </p:sp>
      <p:pic>
        <p:nvPicPr>
          <p:cNvPr id="5" name="Content Placeholder 4">
            <a:extLst>
              <a:ext uri="{FF2B5EF4-FFF2-40B4-BE49-F238E27FC236}">
                <a16:creationId xmlns:a16="http://schemas.microsoft.com/office/drawing/2014/main" id="{BA33E13A-936D-465E-B3D4-BEAD0A667DDF}"/>
              </a:ext>
            </a:extLst>
          </p:cNvPr>
          <p:cNvPicPr>
            <a:picLocks noGrp="1" noChangeAspect="1"/>
          </p:cNvPicPr>
          <p:nvPr>
            <p:ph idx="1"/>
          </p:nvPr>
        </p:nvPicPr>
        <p:blipFill>
          <a:blip r:embed="rId2"/>
          <a:stretch>
            <a:fillRect/>
          </a:stretch>
        </p:blipFill>
        <p:spPr>
          <a:xfrm>
            <a:off x="4766774" y="676505"/>
            <a:ext cx="6945161" cy="5901897"/>
          </a:xfrm>
        </p:spPr>
      </p:pic>
    </p:spTree>
    <p:extLst>
      <p:ext uri="{BB962C8B-B14F-4D97-AF65-F5344CB8AC3E}">
        <p14:creationId xmlns:p14="http://schemas.microsoft.com/office/powerpoint/2010/main" val="3272097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D6A75-5FE8-443D-80EE-811C38AE3C39}"/>
              </a:ext>
            </a:extLst>
          </p:cNvPr>
          <p:cNvSpPr>
            <a:spLocks noGrp="1"/>
          </p:cNvSpPr>
          <p:nvPr>
            <p:ph type="title"/>
          </p:nvPr>
        </p:nvSpPr>
        <p:spPr/>
        <p:txBody>
          <a:bodyPr/>
          <a:lstStyle/>
          <a:p>
            <a:r>
              <a:rPr lang="en-US" dirty="0"/>
              <a:t>Response</a:t>
            </a:r>
          </a:p>
        </p:txBody>
      </p:sp>
      <p:pic>
        <p:nvPicPr>
          <p:cNvPr id="5" name="Content Placeholder 4">
            <a:extLst>
              <a:ext uri="{FF2B5EF4-FFF2-40B4-BE49-F238E27FC236}">
                <a16:creationId xmlns:a16="http://schemas.microsoft.com/office/drawing/2014/main" id="{584F03C1-EDCA-4BFC-B34A-0CEAA2D5BCF8}"/>
              </a:ext>
            </a:extLst>
          </p:cNvPr>
          <p:cNvPicPr>
            <a:picLocks noGrp="1" noChangeAspect="1"/>
          </p:cNvPicPr>
          <p:nvPr>
            <p:ph idx="1"/>
          </p:nvPr>
        </p:nvPicPr>
        <p:blipFill>
          <a:blip r:embed="rId2"/>
          <a:stretch>
            <a:fillRect/>
          </a:stretch>
        </p:blipFill>
        <p:spPr>
          <a:xfrm>
            <a:off x="724882" y="3429000"/>
            <a:ext cx="10553700" cy="436042"/>
          </a:xfrm>
        </p:spPr>
      </p:pic>
    </p:spTree>
    <p:extLst>
      <p:ext uri="{BB962C8B-B14F-4D97-AF65-F5344CB8AC3E}">
        <p14:creationId xmlns:p14="http://schemas.microsoft.com/office/powerpoint/2010/main" val="2953275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36C9C-042E-4082-8571-5D06DF6E16DF}"/>
              </a:ext>
            </a:extLst>
          </p:cNvPr>
          <p:cNvSpPr>
            <a:spLocks noGrp="1"/>
          </p:cNvSpPr>
          <p:nvPr>
            <p:ph type="title"/>
          </p:nvPr>
        </p:nvSpPr>
        <p:spPr/>
        <p:txBody>
          <a:bodyPr/>
          <a:lstStyle/>
          <a:p>
            <a:r>
              <a:rPr lang="th-TH" dirty="0"/>
              <a:t>ตัวอย่างการเรียกใช้</a:t>
            </a:r>
            <a:endParaRPr lang="en-US" dirty="0"/>
          </a:p>
        </p:txBody>
      </p:sp>
      <p:sp>
        <p:nvSpPr>
          <p:cNvPr id="3" name="Content Placeholder 2">
            <a:extLst>
              <a:ext uri="{FF2B5EF4-FFF2-40B4-BE49-F238E27FC236}">
                <a16:creationId xmlns:a16="http://schemas.microsoft.com/office/drawing/2014/main" id="{8D3AF0B9-BB1A-4007-84E7-40AA92D9BE24}"/>
              </a:ext>
            </a:extLst>
          </p:cNvPr>
          <p:cNvSpPr>
            <a:spLocks noGrp="1"/>
          </p:cNvSpPr>
          <p:nvPr>
            <p:ph idx="1"/>
          </p:nvPr>
        </p:nvSpPr>
        <p:spPr/>
        <p:txBody>
          <a:bodyPr/>
          <a:lstStyle/>
          <a:p>
            <a:r>
              <a:rPr lang="en-US" dirty="0"/>
              <a:t>You are a helpful assistant capable of generating software test cases. The system shall allow users to securely login with a username and password.</a:t>
            </a:r>
          </a:p>
          <a:p>
            <a:endParaRPr lang="en-US" dirty="0"/>
          </a:p>
        </p:txBody>
      </p:sp>
    </p:spTree>
    <p:extLst>
      <p:ext uri="{BB962C8B-B14F-4D97-AF65-F5344CB8AC3E}">
        <p14:creationId xmlns:p14="http://schemas.microsoft.com/office/powerpoint/2010/main" val="3576774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DD8A4-5ED0-4F1B-A8FA-466180E90B51}"/>
              </a:ext>
            </a:extLst>
          </p:cNvPr>
          <p:cNvSpPr>
            <a:spLocks noGrp="1"/>
          </p:cNvSpPr>
          <p:nvPr>
            <p:ph type="title"/>
          </p:nvPr>
        </p:nvSpPr>
        <p:spPr/>
        <p:txBody>
          <a:bodyPr/>
          <a:lstStyle/>
          <a:p>
            <a:r>
              <a:rPr lang="en-US" dirty="0"/>
              <a:t>Python (Open API)</a:t>
            </a:r>
          </a:p>
        </p:txBody>
      </p:sp>
      <p:pic>
        <p:nvPicPr>
          <p:cNvPr id="23" name="Content Placeholder 22">
            <a:extLst>
              <a:ext uri="{FF2B5EF4-FFF2-40B4-BE49-F238E27FC236}">
                <a16:creationId xmlns:a16="http://schemas.microsoft.com/office/drawing/2014/main" id="{14D95397-7F07-4763-A362-7DAEB165E1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9729" y="1846263"/>
            <a:ext cx="8692868" cy="4022725"/>
          </a:xfrm>
        </p:spPr>
      </p:pic>
    </p:spTree>
    <p:extLst>
      <p:ext uri="{BB962C8B-B14F-4D97-AF65-F5344CB8AC3E}">
        <p14:creationId xmlns:p14="http://schemas.microsoft.com/office/powerpoint/2010/main" val="27211860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D3C78-5B54-42BE-912C-46FE800FB7C3}"/>
              </a:ext>
            </a:extLst>
          </p:cNvPr>
          <p:cNvSpPr>
            <a:spLocks noGrp="1"/>
          </p:cNvSpPr>
          <p:nvPr>
            <p:ph type="title"/>
          </p:nvPr>
        </p:nvSpPr>
        <p:spPr/>
        <p:txBody>
          <a:bodyPr/>
          <a:lstStyle/>
          <a:p>
            <a:r>
              <a:rPr lang="en-US" dirty="0"/>
              <a:t>Python (Open API)</a:t>
            </a:r>
          </a:p>
        </p:txBody>
      </p:sp>
      <p:pic>
        <p:nvPicPr>
          <p:cNvPr id="5" name="Content Placeholder 4">
            <a:extLst>
              <a:ext uri="{FF2B5EF4-FFF2-40B4-BE49-F238E27FC236}">
                <a16:creationId xmlns:a16="http://schemas.microsoft.com/office/drawing/2014/main" id="{04627E86-5FCB-442F-82B5-BA0D9B9BC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1082" y="1846263"/>
            <a:ext cx="6270162" cy="4022725"/>
          </a:xfrm>
        </p:spPr>
      </p:pic>
    </p:spTree>
    <p:extLst>
      <p:ext uri="{BB962C8B-B14F-4D97-AF65-F5344CB8AC3E}">
        <p14:creationId xmlns:p14="http://schemas.microsoft.com/office/powerpoint/2010/main" val="3480866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5F0FA1-49E0-4020-A5B3-1FF85E58F642}"/>
              </a:ext>
            </a:extLst>
          </p:cNvPr>
          <p:cNvSpPr>
            <a:spLocks noGrp="1"/>
          </p:cNvSpPr>
          <p:nvPr>
            <p:ph type="ctrTitle"/>
          </p:nvPr>
        </p:nvSpPr>
        <p:spPr>
          <a:xfrm>
            <a:off x="1128403" y="945913"/>
            <a:ext cx="10057757" cy="2618554"/>
          </a:xfrm>
        </p:spPr>
        <p:txBody>
          <a:bodyPr>
            <a:normAutofit/>
          </a:bodyPr>
          <a:lstStyle/>
          <a:p>
            <a:r>
              <a:rPr lang="en-US" sz="4400" dirty="0"/>
              <a:t>Messaging API - LINE Developers</a:t>
            </a:r>
          </a:p>
        </p:txBody>
      </p:sp>
      <p:sp>
        <p:nvSpPr>
          <p:cNvPr id="5" name="Subtitle 4">
            <a:extLst>
              <a:ext uri="{FF2B5EF4-FFF2-40B4-BE49-F238E27FC236}">
                <a16:creationId xmlns:a16="http://schemas.microsoft.com/office/drawing/2014/main" id="{F4C5BEAD-F79C-437A-B638-8944D10D9FDC}"/>
              </a:ext>
            </a:extLst>
          </p:cNvPr>
          <p:cNvSpPr>
            <a:spLocks noGrp="1"/>
          </p:cNvSpPr>
          <p:nvPr>
            <p:ph type="subTitle" idx="1"/>
          </p:nvPr>
        </p:nvSpPr>
        <p:spPr/>
        <p:txBody>
          <a:bodyPr/>
          <a:lstStyle/>
          <a:p>
            <a:endParaRPr lang="en-US" dirty="0"/>
          </a:p>
        </p:txBody>
      </p:sp>
      <p:pic>
        <p:nvPicPr>
          <p:cNvPr id="7" name="Picture 6">
            <a:extLst>
              <a:ext uri="{FF2B5EF4-FFF2-40B4-BE49-F238E27FC236}">
                <a16:creationId xmlns:a16="http://schemas.microsoft.com/office/drawing/2014/main" id="{DBB626D1-4B6C-4D5E-AC97-A7B06E7ED084}"/>
              </a:ext>
            </a:extLst>
          </p:cNvPr>
          <p:cNvPicPr>
            <a:picLocks noChangeAspect="1"/>
          </p:cNvPicPr>
          <p:nvPr/>
        </p:nvPicPr>
        <p:blipFill>
          <a:blip r:embed="rId2"/>
          <a:stretch>
            <a:fillRect/>
          </a:stretch>
        </p:blipFill>
        <p:spPr>
          <a:xfrm>
            <a:off x="2854960" y="1096620"/>
            <a:ext cx="6339840" cy="1584960"/>
          </a:xfrm>
          <a:prstGeom prst="rect">
            <a:avLst/>
          </a:prstGeom>
        </p:spPr>
      </p:pic>
    </p:spTree>
    <p:extLst>
      <p:ext uri="{BB962C8B-B14F-4D97-AF65-F5344CB8AC3E}">
        <p14:creationId xmlns:p14="http://schemas.microsoft.com/office/powerpoint/2010/main" val="118918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DFC5-4DB9-49ED-BA5F-45434AB77754}"/>
              </a:ext>
            </a:extLst>
          </p:cNvPr>
          <p:cNvSpPr>
            <a:spLocks noGrp="1"/>
          </p:cNvSpPr>
          <p:nvPr>
            <p:ph type="title"/>
          </p:nvPr>
        </p:nvSpPr>
        <p:spPr/>
        <p:txBody>
          <a:bodyPr/>
          <a:lstStyle/>
          <a:p>
            <a:r>
              <a:rPr lang="en-US" dirty="0"/>
              <a:t>Line</a:t>
            </a:r>
          </a:p>
        </p:txBody>
      </p:sp>
      <p:sp>
        <p:nvSpPr>
          <p:cNvPr id="3" name="Content Placeholder 2">
            <a:extLst>
              <a:ext uri="{FF2B5EF4-FFF2-40B4-BE49-F238E27FC236}">
                <a16:creationId xmlns:a16="http://schemas.microsoft.com/office/drawing/2014/main" id="{202F31FF-82F9-484B-A9C7-00C376CC3D3C}"/>
              </a:ext>
            </a:extLst>
          </p:cNvPr>
          <p:cNvSpPr>
            <a:spLocks noGrp="1"/>
          </p:cNvSpPr>
          <p:nvPr>
            <p:ph idx="1"/>
          </p:nvPr>
        </p:nvSpPr>
        <p:spPr/>
        <p:txBody>
          <a:bodyPr/>
          <a:lstStyle/>
          <a:p>
            <a:r>
              <a:rPr lang="th-TH" dirty="0"/>
              <a:t>เป็นแอปพลิเคชั่นแชทที่ได้รับความนิยมอย่างมากในประเทศไทย เน้นไปที่การใช้งานทั่วไป เหมาะสำหรับการติดต่อสื่อสารทั้งแบบส่วนตัวและกลุ่ม</a:t>
            </a:r>
            <a:endParaRPr lang="en-US" dirty="0"/>
          </a:p>
        </p:txBody>
      </p:sp>
      <p:pic>
        <p:nvPicPr>
          <p:cNvPr id="7" name="Picture 6">
            <a:extLst>
              <a:ext uri="{FF2B5EF4-FFF2-40B4-BE49-F238E27FC236}">
                <a16:creationId xmlns:a16="http://schemas.microsoft.com/office/drawing/2014/main" id="{2EF642E0-A0FA-4330-BDD2-9F0DE406639F}"/>
              </a:ext>
            </a:extLst>
          </p:cNvPr>
          <p:cNvPicPr>
            <a:picLocks noChangeAspect="1"/>
          </p:cNvPicPr>
          <p:nvPr/>
        </p:nvPicPr>
        <p:blipFill>
          <a:blip r:embed="rId2"/>
          <a:stretch>
            <a:fillRect/>
          </a:stretch>
        </p:blipFill>
        <p:spPr>
          <a:xfrm>
            <a:off x="8305800" y="3429000"/>
            <a:ext cx="2138680" cy="2138680"/>
          </a:xfrm>
          <a:prstGeom prst="rect">
            <a:avLst/>
          </a:prstGeom>
        </p:spPr>
      </p:pic>
    </p:spTree>
    <p:extLst>
      <p:ext uri="{BB962C8B-B14F-4D97-AF65-F5344CB8AC3E}">
        <p14:creationId xmlns:p14="http://schemas.microsoft.com/office/powerpoint/2010/main" val="2805783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54CC79-37FE-4628-92C9-5C69F809DC61}"/>
              </a:ext>
            </a:extLst>
          </p:cNvPr>
          <p:cNvPicPr>
            <a:picLocks noChangeAspect="1"/>
          </p:cNvPicPr>
          <p:nvPr/>
        </p:nvPicPr>
        <p:blipFill>
          <a:blip r:embed="rId2"/>
          <a:stretch>
            <a:fillRect/>
          </a:stretch>
        </p:blipFill>
        <p:spPr>
          <a:xfrm>
            <a:off x="5843358" y="2961640"/>
            <a:ext cx="1932124" cy="1127072"/>
          </a:xfrm>
          <a:prstGeom prst="rect">
            <a:avLst/>
          </a:prstGeom>
          <a:ln>
            <a:noFill/>
          </a:ln>
          <a:effectLst>
            <a:softEdge rad="112500"/>
          </a:effectLst>
        </p:spPr>
      </p:pic>
      <p:pic>
        <p:nvPicPr>
          <p:cNvPr id="5" name="Picture 4">
            <a:extLst>
              <a:ext uri="{FF2B5EF4-FFF2-40B4-BE49-F238E27FC236}">
                <a16:creationId xmlns:a16="http://schemas.microsoft.com/office/drawing/2014/main" id="{248BEAB7-B268-40E0-AC82-BECFF612DE69}"/>
              </a:ext>
            </a:extLst>
          </p:cNvPr>
          <p:cNvPicPr>
            <a:picLocks noChangeAspect="1"/>
          </p:cNvPicPr>
          <p:nvPr/>
        </p:nvPicPr>
        <p:blipFill>
          <a:blip r:embed="rId3"/>
          <a:stretch>
            <a:fillRect/>
          </a:stretch>
        </p:blipFill>
        <p:spPr>
          <a:xfrm>
            <a:off x="3294784" y="2908273"/>
            <a:ext cx="1233805" cy="1233805"/>
          </a:xfrm>
          <a:prstGeom prst="rect">
            <a:avLst/>
          </a:prstGeom>
        </p:spPr>
      </p:pic>
      <p:pic>
        <p:nvPicPr>
          <p:cNvPr id="7" name="Picture 6">
            <a:extLst>
              <a:ext uri="{FF2B5EF4-FFF2-40B4-BE49-F238E27FC236}">
                <a16:creationId xmlns:a16="http://schemas.microsoft.com/office/drawing/2014/main" id="{CD24A0AA-9F9B-469E-86B8-228913BC4BA8}"/>
              </a:ext>
            </a:extLst>
          </p:cNvPr>
          <p:cNvPicPr>
            <a:picLocks noChangeAspect="1"/>
          </p:cNvPicPr>
          <p:nvPr/>
        </p:nvPicPr>
        <p:blipFill>
          <a:blip r:embed="rId4"/>
          <a:stretch>
            <a:fillRect/>
          </a:stretch>
        </p:blipFill>
        <p:spPr>
          <a:xfrm>
            <a:off x="622463" y="2945130"/>
            <a:ext cx="1097280" cy="1097280"/>
          </a:xfrm>
          <a:prstGeom prst="rect">
            <a:avLst/>
          </a:prstGeom>
        </p:spPr>
      </p:pic>
      <p:sp>
        <p:nvSpPr>
          <p:cNvPr id="8" name="Rectangle 7">
            <a:extLst>
              <a:ext uri="{FF2B5EF4-FFF2-40B4-BE49-F238E27FC236}">
                <a16:creationId xmlns:a16="http://schemas.microsoft.com/office/drawing/2014/main" id="{05169DCB-F216-4362-B686-29A8C1526A08}"/>
              </a:ext>
            </a:extLst>
          </p:cNvPr>
          <p:cNvSpPr/>
          <p:nvPr/>
        </p:nvSpPr>
        <p:spPr>
          <a:xfrm>
            <a:off x="9369640" y="2376170"/>
            <a:ext cx="2509520" cy="223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Fulfillment</a:t>
            </a:r>
          </a:p>
          <a:p>
            <a:pPr algn="ctr"/>
            <a:r>
              <a:rPr lang="en-US" dirty="0"/>
              <a:t>(Web Hook)</a:t>
            </a:r>
          </a:p>
        </p:txBody>
      </p:sp>
      <p:sp>
        <p:nvSpPr>
          <p:cNvPr id="11" name="Arrow: Right 10">
            <a:extLst>
              <a:ext uri="{FF2B5EF4-FFF2-40B4-BE49-F238E27FC236}">
                <a16:creationId xmlns:a16="http://schemas.microsoft.com/office/drawing/2014/main" id="{C14EDDCD-B64A-4907-8689-30EEB960960C}"/>
              </a:ext>
            </a:extLst>
          </p:cNvPr>
          <p:cNvSpPr/>
          <p:nvPr/>
        </p:nvSpPr>
        <p:spPr>
          <a:xfrm>
            <a:off x="2134529" y="2990850"/>
            <a:ext cx="10261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1165F96-80D9-44F4-861F-D366AE142A68}"/>
              </a:ext>
            </a:extLst>
          </p:cNvPr>
          <p:cNvSpPr/>
          <p:nvPr/>
        </p:nvSpPr>
        <p:spPr>
          <a:xfrm>
            <a:off x="4718328" y="3107347"/>
            <a:ext cx="10261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DE7B100-711B-458B-B7B9-D7B74DDA0956}"/>
              </a:ext>
            </a:extLst>
          </p:cNvPr>
          <p:cNvSpPr/>
          <p:nvPr/>
        </p:nvSpPr>
        <p:spPr>
          <a:xfrm>
            <a:off x="7887151" y="3020060"/>
            <a:ext cx="1026160" cy="294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2C3EA0B5-03E4-4409-AAB9-F96E966748E8}"/>
              </a:ext>
            </a:extLst>
          </p:cNvPr>
          <p:cNvSpPr/>
          <p:nvPr/>
        </p:nvSpPr>
        <p:spPr>
          <a:xfrm>
            <a:off x="7870725" y="3724250"/>
            <a:ext cx="948155" cy="29464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CF52BF11-6908-4EF7-A1EC-35DCCD4399B2}"/>
              </a:ext>
            </a:extLst>
          </p:cNvPr>
          <p:cNvSpPr/>
          <p:nvPr/>
        </p:nvSpPr>
        <p:spPr>
          <a:xfrm>
            <a:off x="4718328" y="3731841"/>
            <a:ext cx="913313" cy="356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Left 15">
            <a:extLst>
              <a:ext uri="{FF2B5EF4-FFF2-40B4-BE49-F238E27FC236}">
                <a16:creationId xmlns:a16="http://schemas.microsoft.com/office/drawing/2014/main" id="{33FEFD65-4B82-4BCE-A93F-E6FAD2D8E05C}"/>
              </a:ext>
            </a:extLst>
          </p:cNvPr>
          <p:cNvSpPr/>
          <p:nvPr/>
        </p:nvSpPr>
        <p:spPr>
          <a:xfrm>
            <a:off x="2097515" y="3731840"/>
            <a:ext cx="913313" cy="3568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B4F5083-58B6-4278-9D92-35A316AA49B4}"/>
              </a:ext>
            </a:extLst>
          </p:cNvPr>
          <p:cNvSpPr txBox="1"/>
          <p:nvPr/>
        </p:nvSpPr>
        <p:spPr>
          <a:xfrm>
            <a:off x="2097514" y="2458720"/>
            <a:ext cx="1407685" cy="369332"/>
          </a:xfrm>
          <a:prstGeom prst="rect">
            <a:avLst/>
          </a:prstGeom>
          <a:noFill/>
        </p:spPr>
        <p:txBody>
          <a:bodyPr wrap="square" rtlCol="0">
            <a:spAutoFit/>
          </a:bodyPr>
          <a:lstStyle/>
          <a:p>
            <a:r>
              <a:rPr lang="en-US" dirty="0"/>
              <a:t>Request</a:t>
            </a:r>
          </a:p>
        </p:txBody>
      </p:sp>
      <p:sp>
        <p:nvSpPr>
          <p:cNvPr id="19" name="TextBox 18">
            <a:extLst>
              <a:ext uri="{FF2B5EF4-FFF2-40B4-BE49-F238E27FC236}">
                <a16:creationId xmlns:a16="http://schemas.microsoft.com/office/drawing/2014/main" id="{F8373482-47D4-471D-9DC8-2F33C9B498E4}"/>
              </a:ext>
            </a:extLst>
          </p:cNvPr>
          <p:cNvSpPr txBox="1"/>
          <p:nvPr/>
        </p:nvSpPr>
        <p:spPr>
          <a:xfrm>
            <a:off x="2097513" y="4284556"/>
            <a:ext cx="1407685" cy="369332"/>
          </a:xfrm>
          <a:prstGeom prst="rect">
            <a:avLst/>
          </a:prstGeom>
          <a:noFill/>
        </p:spPr>
        <p:txBody>
          <a:bodyPr wrap="square" rtlCol="0">
            <a:spAutoFit/>
          </a:bodyPr>
          <a:lstStyle/>
          <a:p>
            <a:r>
              <a:rPr lang="en-US" dirty="0"/>
              <a:t>Response</a:t>
            </a:r>
          </a:p>
        </p:txBody>
      </p:sp>
      <p:sp>
        <p:nvSpPr>
          <p:cNvPr id="20" name="TextBox 19">
            <a:extLst>
              <a:ext uri="{FF2B5EF4-FFF2-40B4-BE49-F238E27FC236}">
                <a16:creationId xmlns:a16="http://schemas.microsoft.com/office/drawing/2014/main" id="{C2F1F5BF-1F6D-442E-801B-31398E7F28A7}"/>
              </a:ext>
            </a:extLst>
          </p:cNvPr>
          <p:cNvSpPr txBox="1"/>
          <p:nvPr/>
        </p:nvSpPr>
        <p:spPr>
          <a:xfrm>
            <a:off x="4699404" y="2447120"/>
            <a:ext cx="1407685" cy="369332"/>
          </a:xfrm>
          <a:prstGeom prst="rect">
            <a:avLst/>
          </a:prstGeom>
          <a:noFill/>
        </p:spPr>
        <p:txBody>
          <a:bodyPr wrap="square" rtlCol="0">
            <a:spAutoFit/>
          </a:bodyPr>
          <a:lstStyle/>
          <a:p>
            <a:r>
              <a:rPr lang="en-US" dirty="0"/>
              <a:t>Webhook</a:t>
            </a:r>
          </a:p>
        </p:txBody>
      </p:sp>
      <p:sp>
        <p:nvSpPr>
          <p:cNvPr id="21" name="TextBox 20">
            <a:extLst>
              <a:ext uri="{FF2B5EF4-FFF2-40B4-BE49-F238E27FC236}">
                <a16:creationId xmlns:a16="http://schemas.microsoft.com/office/drawing/2014/main" id="{D93594A8-3B9C-4A94-91F2-2C9B669A60A2}"/>
              </a:ext>
            </a:extLst>
          </p:cNvPr>
          <p:cNvSpPr txBox="1"/>
          <p:nvPr/>
        </p:nvSpPr>
        <p:spPr>
          <a:xfrm>
            <a:off x="7696389" y="2425844"/>
            <a:ext cx="1407685" cy="369332"/>
          </a:xfrm>
          <a:prstGeom prst="rect">
            <a:avLst/>
          </a:prstGeom>
          <a:noFill/>
        </p:spPr>
        <p:txBody>
          <a:bodyPr wrap="square" rtlCol="0">
            <a:spAutoFit/>
          </a:bodyPr>
          <a:lstStyle/>
          <a:p>
            <a:r>
              <a:rPr lang="en-US" dirty="0"/>
              <a:t>Webhook</a:t>
            </a:r>
          </a:p>
        </p:txBody>
      </p:sp>
      <p:sp>
        <p:nvSpPr>
          <p:cNvPr id="22" name="TextBox 21">
            <a:extLst>
              <a:ext uri="{FF2B5EF4-FFF2-40B4-BE49-F238E27FC236}">
                <a16:creationId xmlns:a16="http://schemas.microsoft.com/office/drawing/2014/main" id="{6C511460-4125-41A1-B31B-BAB511585920}"/>
              </a:ext>
            </a:extLst>
          </p:cNvPr>
          <p:cNvSpPr txBox="1"/>
          <p:nvPr/>
        </p:nvSpPr>
        <p:spPr>
          <a:xfrm>
            <a:off x="7429731" y="4313596"/>
            <a:ext cx="1950715" cy="369332"/>
          </a:xfrm>
          <a:prstGeom prst="rect">
            <a:avLst/>
          </a:prstGeom>
          <a:noFill/>
        </p:spPr>
        <p:txBody>
          <a:bodyPr wrap="square" rtlCol="0">
            <a:spAutoFit/>
          </a:bodyPr>
          <a:lstStyle/>
          <a:p>
            <a:r>
              <a:rPr lang="en-US" dirty="0"/>
              <a:t>Fulfillment Text</a:t>
            </a:r>
          </a:p>
        </p:txBody>
      </p:sp>
      <p:sp>
        <p:nvSpPr>
          <p:cNvPr id="24" name="TextBox 23">
            <a:extLst>
              <a:ext uri="{FF2B5EF4-FFF2-40B4-BE49-F238E27FC236}">
                <a16:creationId xmlns:a16="http://schemas.microsoft.com/office/drawing/2014/main" id="{95BF09CB-8358-46C6-931D-B8AF7620A495}"/>
              </a:ext>
            </a:extLst>
          </p:cNvPr>
          <p:cNvSpPr txBox="1"/>
          <p:nvPr/>
        </p:nvSpPr>
        <p:spPr>
          <a:xfrm>
            <a:off x="4656283" y="4345972"/>
            <a:ext cx="1950715" cy="369332"/>
          </a:xfrm>
          <a:prstGeom prst="rect">
            <a:avLst/>
          </a:prstGeom>
          <a:noFill/>
        </p:spPr>
        <p:txBody>
          <a:bodyPr wrap="square" rtlCol="0">
            <a:spAutoFit/>
          </a:bodyPr>
          <a:lstStyle/>
          <a:p>
            <a:r>
              <a:rPr lang="en-US" dirty="0"/>
              <a:t>Response</a:t>
            </a:r>
          </a:p>
        </p:txBody>
      </p:sp>
      <p:sp>
        <p:nvSpPr>
          <p:cNvPr id="25" name="TextBox 24">
            <a:extLst>
              <a:ext uri="{FF2B5EF4-FFF2-40B4-BE49-F238E27FC236}">
                <a16:creationId xmlns:a16="http://schemas.microsoft.com/office/drawing/2014/main" id="{0B4CC821-B528-40BE-84A3-F1E9F061D941}"/>
              </a:ext>
            </a:extLst>
          </p:cNvPr>
          <p:cNvSpPr txBox="1"/>
          <p:nvPr/>
        </p:nvSpPr>
        <p:spPr>
          <a:xfrm>
            <a:off x="3294784" y="1117600"/>
            <a:ext cx="5524096" cy="646331"/>
          </a:xfrm>
          <a:prstGeom prst="rect">
            <a:avLst/>
          </a:prstGeom>
          <a:noFill/>
        </p:spPr>
        <p:txBody>
          <a:bodyPr wrap="square" rtlCol="0">
            <a:spAutoFit/>
          </a:bodyPr>
          <a:lstStyle/>
          <a:p>
            <a:pPr algn="ctr"/>
            <a:r>
              <a:rPr lang="th-TH" sz="3600" b="1" dirty="0"/>
              <a:t>ภาพรวมของระบบ</a:t>
            </a:r>
            <a:endParaRPr lang="en-US" sz="3600" b="1" dirty="0"/>
          </a:p>
        </p:txBody>
      </p:sp>
      <p:sp>
        <p:nvSpPr>
          <p:cNvPr id="26" name="TextBox 25">
            <a:extLst>
              <a:ext uri="{FF2B5EF4-FFF2-40B4-BE49-F238E27FC236}">
                <a16:creationId xmlns:a16="http://schemas.microsoft.com/office/drawing/2014/main" id="{D03F3345-E3F9-4BB0-A77F-4406E36572AD}"/>
              </a:ext>
            </a:extLst>
          </p:cNvPr>
          <p:cNvSpPr txBox="1"/>
          <p:nvPr/>
        </p:nvSpPr>
        <p:spPr>
          <a:xfrm>
            <a:off x="5945706" y="4000300"/>
            <a:ext cx="2105156" cy="369332"/>
          </a:xfrm>
          <a:prstGeom prst="rect">
            <a:avLst/>
          </a:prstGeom>
          <a:noFill/>
        </p:spPr>
        <p:txBody>
          <a:bodyPr wrap="square" rtlCol="0">
            <a:spAutoFit/>
          </a:bodyPr>
          <a:lstStyle/>
          <a:p>
            <a:r>
              <a:rPr lang="en-US" dirty="0"/>
              <a:t>Default Intent</a:t>
            </a:r>
          </a:p>
        </p:txBody>
      </p:sp>
    </p:spTree>
    <p:extLst>
      <p:ext uri="{BB962C8B-B14F-4D97-AF65-F5344CB8AC3E}">
        <p14:creationId xmlns:p14="http://schemas.microsoft.com/office/powerpoint/2010/main" val="969791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7D440-3C22-480F-8FDC-4AA25688C63E}"/>
              </a:ext>
            </a:extLst>
          </p:cNvPr>
          <p:cNvSpPr>
            <a:spLocks noGrp="1"/>
          </p:cNvSpPr>
          <p:nvPr>
            <p:ph type="title"/>
          </p:nvPr>
        </p:nvSpPr>
        <p:spPr/>
        <p:txBody>
          <a:bodyPr/>
          <a:lstStyle/>
          <a:p>
            <a:r>
              <a:rPr lang="en-US" dirty="0" err="1"/>
              <a:t>Dialogflow</a:t>
            </a:r>
            <a:endParaRPr lang="en-US" dirty="0"/>
          </a:p>
        </p:txBody>
      </p:sp>
      <p:pic>
        <p:nvPicPr>
          <p:cNvPr id="5" name="Content Placeholder 4">
            <a:extLst>
              <a:ext uri="{FF2B5EF4-FFF2-40B4-BE49-F238E27FC236}">
                <a16:creationId xmlns:a16="http://schemas.microsoft.com/office/drawing/2014/main" id="{C2827618-B535-456D-B3FF-33998964EE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9454" y="1850481"/>
            <a:ext cx="10801076" cy="4126112"/>
          </a:xfrm>
        </p:spPr>
      </p:pic>
    </p:spTree>
    <p:extLst>
      <p:ext uri="{BB962C8B-B14F-4D97-AF65-F5344CB8AC3E}">
        <p14:creationId xmlns:p14="http://schemas.microsoft.com/office/powerpoint/2010/main" val="418964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D45BD-BADF-453B-A7CA-B298CF0241F9}"/>
              </a:ext>
            </a:extLst>
          </p:cNvPr>
          <p:cNvSpPr>
            <a:spLocks noGrp="1"/>
          </p:cNvSpPr>
          <p:nvPr>
            <p:ph type="title"/>
          </p:nvPr>
        </p:nvSpPr>
        <p:spPr/>
        <p:txBody>
          <a:bodyPr/>
          <a:lstStyle/>
          <a:p>
            <a:r>
              <a:rPr lang="en-US" dirty="0"/>
              <a:t>Fulfillment</a:t>
            </a:r>
            <a:br>
              <a:rPr lang="en-US" dirty="0"/>
            </a:br>
            <a:endParaRPr lang="en-US" dirty="0"/>
          </a:p>
        </p:txBody>
      </p:sp>
      <p:sp>
        <p:nvSpPr>
          <p:cNvPr id="3" name="Content Placeholder 2">
            <a:extLst>
              <a:ext uri="{FF2B5EF4-FFF2-40B4-BE49-F238E27FC236}">
                <a16:creationId xmlns:a16="http://schemas.microsoft.com/office/drawing/2014/main" id="{3BB8E5F8-09A0-4661-BC58-03ABF14EAFBC}"/>
              </a:ext>
            </a:extLst>
          </p:cNvPr>
          <p:cNvSpPr>
            <a:spLocks noGrp="1"/>
          </p:cNvSpPr>
          <p:nvPr>
            <p:ph idx="1"/>
          </p:nvPr>
        </p:nvSpPr>
        <p:spPr/>
        <p:txBody>
          <a:bodyPr/>
          <a:lstStyle/>
          <a:p>
            <a:r>
              <a:rPr lang="en-US" dirty="0"/>
              <a:t>Connect Generative AI</a:t>
            </a:r>
          </a:p>
          <a:p>
            <a:pPr lvl="1"/>
            <a:r>
              <a:rPr lang="en-US" dirty="0"/>
              <a:t>Open AI API</a:t>
            </a:r>
          </a:p>
          <a:p>
            <a:pPr lvl="1"/>
            <a:r>
              <a:rPr lang="en-US" dirty="0"/>
              <a:t>Gemini API</a:t>
            </a:r>
          </a:p>
          <a:p>
            <a:pPr lvl="1"/>
            <a:r>
              <a:rPr lang="en-US" dirty="0"/>
              <a:t>Fine-tuned Open AI API</a:t>
            </a:r>
          </a:p>
          <a:p>
            <a:r>
              <a:rPr lang="en-US" dirty="0"/>
              <a:t>Connect Database</a:t>
            </a:r>
          </a:p>
        </p:txBody>
      </p:sp>
    </p:spTree>
    <p:extLst>
      <p:ext uri="{BB962C8B-B14F-4D97-AF65-F5344CB8AC3E}">
        <p14:creationId xmlns:p14="http://schemas.microsoft.com/office/powerpoint/2010/main" val="1532703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CD39C-2102-43BC-8B95-8D9E984DF8F5}"/>
              </a:ext>
            </a:extLst>
          </p:cNvPr>
          <p:cNvSpPr>
            <a:spLocks noGrp="1"/>
          </p:cNvSpPr>
          <p:nvPr>
            <p:ph type="title"/>
          </p:nvPr>
        </p:nvSpPr>
        <p:spPr/>
        <p:txBody>
          <a:bodyPr/>
          <a:lstStyle/>
          <a:p>
            <a:r>
              <a:rPr lang="en-US" dirty="0"/>
              <a:t>Webhook (connect </a:t>
            </a:r>
            <a:r>
              <a:rPr lang="en-US" dirty="0" err="1"/>
              <a:t>dialogflow</a:t>
            </a:r>
            <a:r>
              <a:rPr lang="en-US" dirty="0"/>
              <a:t>)</a:t>
            </a:r>
          </a:p>
        </p:txBody>
      </p:sp>
      <p:sp>
        <p:nvSpPr>
          <p:cNvPr id="3" name="Content Placeholder 2">
            <a:extLst>
              <a:ext uri="{FF2B5EF4-FFF2-40B4-BE49-F238E27FC236}">
                <a16:creationId xmlns:a16="http://schemas.microsoft.com/office/drawing/2014/main" id="{EB3B61DD-B7F6-4A06-852A-AD08144E86EF}"/>
              </a:ext>
            </a:extLst>
          </p:cNvPr>
          <p:cNvSpPr>
            <a:spLocks noGrp="1"/>
          </p:cNvSpPr>
          <p:nvPr>
            <p:ph idx="1"/>
          </p:nvPr>
        </p:nvSpPr>
        <p:spPr/>
        <p:txBody>
          <a:bodyPr/>
          <a:lstStyle/>
          <a:p>
            <a:pPr lvl="1"/>
            <a:r>
              <a:rPr lang="en-US" dirty="0"/>
              <a:t>App Script</a:t>
            </a:r>
          </a:p>
          <a:p>
            <a:pPr lvl="1"/>
            <a:r>
              <a:rPr lang="en-US" dirty="0"/>
              <a:t>PHP </a:t>
            </a:r>
          </a:p>
          <a:p>
            <a:pPr lvl="2"/>
            <a:r>
              <a:rPr lang="en-US" dirty="0"/>
              <a:t>PHP webhook : </a:t>
            </a:r>
            <a:r>
              <a:rPr lang="en-US" dirty="0" err="1"/>
              <a:t>webhook.php</a:t>
            </a:r>
            <a:r>
              <a:rPr lang="en-US" dirty="0"/>
              <a:t> </a:t>
            </a:r>
          </a:p>
          <a:p>
            <a:pPr lvl="2"/>
            <a:endParaRPr lang="en-US" dirty="0"/>
          </a:p>
          <a:p>
            <a:endParaRPr lang="en-US" dirty="0"/>
          </a:p>
        </p:txBody>
      </p:sp>
    </p:spTree>
    <p:extLst>
      <p:ext uri="{BB962C8B-B14F-4D97-AF65-F5344CB8AC3E}">
        <p14:creationId xmlns:p14="http://schemas.microsoft.com/office/powerpoint/2010/main" val="3969300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1F4B0-176F-4723-B42A-412E79EBA8B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159C37-4BBA-418A-87A5-5FCA3AE9020A}"/>
              </a:ext>
            </a:extLst>
          </p:cNvPr>
          <p:cNvPicPr>
            <a:picLocks noGrp="1" noChangeAspect="1"/>
          </p:cNvPicPr>
          <p:nvPr>
            <p:ph idx="1"/>
          </p:nvPr>
        </p:nvPicPr>
        <p:blipFill>
          <a:blip r:embed="rId2"/>
          <a:stretch>
            <a:fillRect/>
          </a:stretch>
        </p:blipFill>
        <p:spPr>
          <a:xfrm>
            <a:off x="2848677" y="556787"/>
            <a:ext cx="7067483" cy="5744425"/>
          </a:xfrm>
        </p:spPr>
      </p:pic>
    </p:spTree>
    <p:extLst>
      <p:ext uri="{BB962C8B-B14F-4D97-AF65-F5344CB8AC3E}">
        <p14:creationId xmlns:p14="http://schemas.microsoft.com/office/powerpoint/2010/main" val="28724200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B1DD-D011-4F90-845A-8B532C2EE4C0}"/>
              </a:ext>
            </a:extLst>
          </p:cNvPr>
          <p:cNvSpPr>
            <a:spLocks noGrp="1"/>
          </p:cNvSpPr>
          <p:nvPr>
            <p:ph type="title"/>
          </p:nvPr>
        </p:nvSpPr>
        <p:spPr/>
        <p:txBody>
          <a:bodyPr/>
          <a:lstStyle/>
          <a:p>
            <a:r>
              <a:rPr lang="en-US" dirty="0"/>
              <a:t>Default </a:t>
            </a:r>
            <a:br>
              <a:rPr lang="en-US" dirty="0"/>
            </a:br>
            <a:r>
              <a:rPr lang="en-US" dirty="0"/>
              <a:t>fallback intent</a:t>
            </a:r>
          </a:p>
        </p:txBody>
      </p:sp>
      <p:pic>
        <p:nvPicPr>
          <p:cNvPr id="5" name="Content Placeholder 4">
            <a:extLst>
              <a:ext uri="{FF2B5EF4-FFF2-40B4-BE49-F238E27FC236}">
                <a16:creationId xmlns:a16="http://schemas.microsoft.com/office/drawing/2014/main" id="{6365AD96-B5D8-4270-870D-D91F5D22E7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7063" y="231929"/>
            <a:ext cx="7408967" cy="5986021"/>
          </a:xfrm>
        </p:spPr>
      </p:pic>
    </p:spTree>
    <p:extLst>
      <p:ext uri="{BB962C8B-B14F-4D97-AF65-F5344CB8AC3E}">
        <p14:creationId xmlns:p14="http://schemas.microsoft.com/office/powerpoint/2010/main" val="2953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FF15B-D32F-41A5-8218-F7473FDC80EF}"/>
              </a:ext>
            </a:extLst>
          </p:cNvPr>
          <p:cNvSpPr>
            <a:spLocks noGrp="1"/>
          </p:cNvSpPr>
          <p:nvPr>
            <p:ph type="title"/>
          </p:nvPr>
        </p:nvSpPr>
        <p:spPr/>
        <p:txBody>
          <a:bodyPr/>
          <a:lstStyle/>
          <a:p>
            <a:r>
              <a:rPr lang="en-US" dirty="0" err="1"/>
              <a:t>Fullfilment</a:t>
            </a:r>
            <a:endParaRPr lang="en-US" dirty="0"/>
          </a:p>
        </p:txBody>
      </p:sp>
      <p:pic>
        <p:nvPicPr>
          <p:cNvPr id="7" name="Content Placeholder 6">
            <a:extLst>
              <a:ext uri="{FF2B5EF4-FFF2-40B4-BE49-F238E27FC236}">
                <a16:creationId xmlns:a16="http://schemas.microsoft.com/office/drawing/2014/main" id="{A10CE5D2-3AFB-4C46-BF7E-65EECED607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9781" y="380871"/>
            <a:ext cx="7707080" cy="5605150"/>
          </a:xfrm>
        </p:spPr>
      </p:pic>
    </p:spTree>
    <p:extLst>
      <p:ext uri="{BB962C8B-B14F-4D97-AF65-F5344CB8AC3E}">
        <p14:creationId xmlns:p14="http://schemas.microsoft.com/office/powerpoint/2010/main" val="8977909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D8350-373A-4E5E-A18A-7E795811872B}"/>
              </a:ext>
            </a:extLst>
          </p:cNvPr>
          <p:cNvSpPr>
            <a:spLocks noGrp="1"/>
          </p:cNvSpPr>
          <p:nvPr>
            <p:ph type="title"/>
          </p:nvPr>
        </p:nvSpPr>
        <p:spPr/>
        <p:txBody>
          <a:bodyPr/>
          <a:lstStyle/>
          <a:p>
            <a:r>
              <a:rPr lang="en-US" dirty="0"/>
              <a:t>Enable webhook</a:t>
            </a:r>
          </a:p>
        </p:txBody>
      </p:sp>
      <p:pic>
        <p:nvPicPr>
          <p:cNvPr id="5" name="Content Placeholder 4">
            <a:extLst>
              <a:ext uri="{FF2B5EF4-FFF2-40B4-BE49-F238E27FC236}">
                <a16:creationId xmlns:a16="http://schemas.microsoft.com/office/drawing/2014/main" id="{33F0E550-F333-4B09-8D65-E6B07B1792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938" y="1981200"/>
            <a:ext cx="7410450" cy="3752850"/>
          </a:xfrm>
        </p:spPr>
      </p:pic>
    </p:spTree>
    <p:extLst>
      <p:ext uri="{BB962C8B-B14F-4D97-AF65-F5344CB8AC3E}">
        <p14:creationId xmlns:p14="http://schemas.microsoft.com/office/powerpoint/2010/main" val="251706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94478-1940-457B-AD93-BDBE513DECE3}"/>
              </a:ext>
            </a:extLst>
          </p:cNvPr>
          <p:cNvSpPr>
            <a:spLocks noGrp="1"/>
          </p:cNvSpPr>
          <p:nvPr>
            <p:ph type="title"/>
          </p:nvPr>
        </p:nvSpPr>
        <p:spPr/>
        <p:txBody>
          <a:bodyPr>
            <a:normAutofit/>
          </a:bodyPr>
          <a:lstStyle/>
          <a:p>
            <a:r>
              <a:rPr lang="en-US" sz="3600" dirty="0"/>
              <a:t>Webhook (URL*)</a:t>
            </a:r>
          </a:p>
        </p:txBody>
      </p:sp>
      <p:pic>
        <p:nvPicPr>
          <p:cNvPr id="5" name="Content Placeholder 4">
            <a:extLst>
              <a:ext uri="{FF2B5EF4-FFF2-40B4-BE49-F238E27FC236}">
                <a16:creationId xmlns:a16="http://schemas.microsoft.com/office/drawing/2014/main" id="{E9BF6BCB-2573-401E-B510-E1F0BC2A76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1862" y="1814660"/>
            <a:ext cx="7466857" cy="4648172"/>
          </a:xfrm>
        </p:spPr>
      </p:pic>
    </p:spTree>
    <p:extLst>
      <p:ext uri="{BB962C8B-B14F-4D97-AF65-F5344CB8AC3E}">
        <p14:creationId xmlns:p14="http://schemas.microsoft.com/office/powerpoint/2010/main" val="3895862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AA9F2E-3755-476D-AD72-D43B2691298F}"/>
              </a:ext>
            </a:extLst>
          </p:cNvPr>
          <p:cNvSpPr>
            <a:spLocks noGrp="1"/>
          </p:cNvSpPr>
          <p:nvPr>
            <p:ph type="ctrTitle"/>
          </p:nvPr>
        </p:nvSpPr>
        <p:spPr>
          <a:xfrm>
            <a:off x="1129166" y="1168934"/>
            <a:ext cx="10239874" cy="1686025"/>
          </a:xfrm>
        </p:spPr>
        <p:txBody>
          <a:bodyPr>
            <a:normAutofit fontScale="90000"/>
          </a:bodyPr>
          <a:lstStyle/>
          <a:p>
            <a:r>
              <a:rPr lang="en-US" sz="4400" dirty="0"/>
              <a:t>Fulfillment (Diagnostic info) </a:t>
            </a:r>
            <a:br>
              <a:rPr lang="en-US" sz="4400" dirty="0"/>
            </a:br>
            <a:r>
              <a:rPr lang="en-US" sz="4400" dirty="0"/>
              <a:t>Webhook (code)</a:t>
            </a:r>
            <a:br>
              <a:rPr lang="en-US" sz="4400" dirty="0"/>
            </a:br>
            <a:r>
              <a:rPr lang="en-US" sz="4400" dirty="0"/>
              <a:t> </a:t>
            </a:r>
          </a:p>
        </p:txBody>
      </p:sp>
      <p:sp>
        <p:nvSpPr>
          <p:cNvPr id="5" name="Subtitle 4">
            <a:extLst>
              <a:ext uri="{FF2B5EF4-FFF2-40B4-BE49-F238E27FC236}">
                <a16:creationId xmlns:a16="http://schemas.microsoft.com/office/drawing/2014/main" id="{7EC2216A-B5BC-4A81-8458-D300AEC6F351}"/>
              </a:ext>
            </a:extLst>
          </p:cNvPr>
          <p:cNvSpPr>
            <a:spLocks noGrp="1"/>
          </p:cNvSpPr>
          <p:nvPr>
            <p:ph type="subTitle" idx="1"/>
          </p:nvPr>
        </p:nvSpPr>
        <p:spPr/>
        <p:txBody>
          <a:bodyPr/>
          <a:lstStyle/>
          <a:p>
            <a:endParaRPr lang="en-US" dirty="0"/>
          </a:p>
        </p:txBody>
      </p:sp>
      <p:pic>
        <p:nvPicPr>
          <p:cNvPr id="7" name="Picture 6">
            <a:extLst>
              <a:ext uri="{FF2B5EF4-FFF2-40B4-BE49-F238E27FC236}">
                <a16:creationId xmlns:a16="http://schemas.microsoft.com/office/drawing/2014/main" id="{8FA4608E-CB15-4FD5-A357-D27BEAE9E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462" y="2486076"/>
            <a:ext cx="10531578" cy="3033931"/>
          </a:xfrm>
          <a:prstGeom prst="rect">
            <a:avLst/>
          </a:prstGeom>
        </p:spPr>
      </p:pic>
      <p:sp>
        <p:nvSpPr>
          <p:cNvPr id="3" name="TextBox 2">
            <a:extLst>
              <a:ext uri="{FF2B5EF4-FFF2-40B4-BE49-F238E27FC236}">
                <a16:creationId xmlns:a16="http://schemas.microsoft.com/office/drawing/2014/main" id="{6D1CDBCD-0143-4244-A246-500AA21912F0}"/>
              </a:ext>
            </a:extLst>
          </p:cNvPr>
          <p:cNvSpPr txBox="1"/>
          <p:nvPr/>
        </p:nvSpPr>
        <p:spPr>
          <a:xfrm>
            <a:off x="7966560" y="2170199"/>
            <a:ext cx="3563332" cy="3271992"/>
          </a:xfrm>
          <a:prstGeom prst="rect">
            <a:avLst/>
          </a:prstGeom>
          <a:noFill/>
          <a:ln w="57150">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43905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E6A61-484E-411F-9A02-023AD4E33336}"/>
              </a:ext>
            </a:extLst>
          </p:cNvPr>
          <p:cNvSpPr>
            <a:spLocks noGrp="1"/>
          </p:cNvSpPr>
          <p:nvPr>
            <p:ph type="title"/>
          </p:nvPr>
        </p:nvSpPr>
        <p:spPr/>
        <p:txBody>
          <a:bodyPr/>
          <a:lstStyle/>
          <a:p>
            <a:r>
              <a:rPr lang="en-US" dirty="0"/>
              <a:t>Facebook Messenger</a:t>
            </a:r>
            <a:br>
              <a:rPr lang="en-US" dirty="0"/>
            </a:br>
            <a:endParaRPr lang="en-US" dirty="0"/>
          </a:p>
        </p:txBody>
      </p:sp>
      <p:sp>
        <p:nvSpPr>
          <p:cNvPr id="3" name="Content Placeholder 2">
            <a:extLst>
              <a:ext uri="{FF2B5EF4-FFF2-40B4-BE49-F238E27FC236}">
                <a16:creationId xmlns:a16="http://schemas.microsoft.com/office/drawing/2014/main" id="{B875B87D-C77D-450E-A83C-0A71B130E186}"/>
              </a:ext>
            </a:extLst>
          </p:cNvPr>
          <p:cNvSpPr>
            <a:spLocks noGrp="1"/>
          </p:cNvSpPr>
          <p:nvPr>
            <p:ph idx="1"/>
          </p:nvPr>
        </p:nvSpPr>
        <p:spPr/>
        <p:txBody>
          <a:bodyPr/>
          <a:lstStyle/>
          <a:p>
            <a:r>
              <a:rPr lang="th-TH" dirty="0"/>
              <a:t>แอปพลิเคชั่นแชทที่เชื่อมต่อกับบัญชี </a:t>
            </a:r>
            <a:r>
              <a:rPr lang="en-US" dirty="0"/>
              <a:t>Facebook </a:t>
            </a:r>
            <a:r>
              <a:rPr lang="th-TH" dirty="0"/>
              <a:t>ใช้งานง่าย เหมาะสำหรับการติดต่อสื่อสารกับเพื่อนบน </a:t>
            </a:r>
            <a:r>
              <a:rPr lang="en-US" dirty="0"/>
              <a:t>Facebook</a:t>
            </a:r>
          </a:p>
          <a:p>
            <a:endParaRPr lang="en-US" dirty="0"/>
          </a:p>
        </p:txBody>
      </p:sp>
      <p:pic>
        <p:nvPicPr>
          <p:cNvPr id="5" name="Picture 4">
            <a:extLst>
              <a:ext uri="{FF2B5EF4-FFF2-40B4-BE49-F238E27FC236}">
                <a16:creationId xmlns:a16="http://schemas.microsoft.com/office/drawing/2014/main" id="{B7C93A55-CCFF-49ED-A2A7-DB0B36667D37}"/>
              </a:ext>
            </a:extLst>
          </p:cNvPr>
          <p:cNvPicPr>
            <a:picLocks noChangeAspect="1"/>
          </p:cNvPicPr>
          <p:nvPr/>
        </p:nvPicPr>
        <p:blipFill>
          <a:blip r:embed="rId2"/>
          <a:stretch>
            <a:fillRect/>
          </a:stretch>
        </p:blipFill>
        <p:spPr>
          <a:xfrm>
            <a:off x="8244840" y="3136950"/>
            <a:ext cx="2329395" cy="2329395"/>
          </a:xfrm>
          <a:prstGeom prst="rect">
            <a:avLst/>
          </a:prstGeom>
        </p:spPr>
      </p:pic>
    </p:spTree>
    <p:extLst>
      <p:ext uri="{BB962C8B-B14F-4D97-AF65-F5344CB8AC3E}">
        <p14:creationId xmlns:p14="http://schemas.microsoft.com/office/powerpoint/2010/main" val="36753992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149DE-CDAB-41E8-B1FF-AC337E00B0BA}"/>
              </a:ext>
            </a:extLst>
          </p:cNvPr>
          <p:cNvSpPr>
            <a:spLocks noGrp="1"/>
          </p:cNvSpPr>
          <p:nvPr>
            <p:ph type="title"/>
          </p:nvPr>
        </p:nvSpPr>
        <p:spPr/>
        <p:txBody>
          <a:bodyPr>
            <a:normAutofit/>
          </a:bodyPr>
          <a:lstStyle/>
          <a:p>
            <a:r>
              <a:rPr lang="en-US" dirty="0"/>
              <a:t>Fulfillment request</a:t>
            </a:r>
          </a:p>
        </p:txBody>
      </p:sp>
      <p:pic>
        <p:nvPicPr>
          <p:cNvPr id="5" name="Content Placeholder 4">
            <a:extLst>
              <a:ext uri="{FF2B5EF4-FFF2-40B4-BE49-F238E27FC236}">
                <a16:creationId xmlns:a16="http://schemas.microsoft.com/office/drawing/2014/main" id="{FEAC3FA0-9F42-4C3F-BDEA-E9DAA281D2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41851" y="1553338"/>
            <a:ext cx="8150233" cy="4351338"/>
          </a:xfrm>
        </p:spPr>
      </p:pic>
    </p:spTree>
    <p:extLst>
      <p:ext uri="{BB962C8B-B14F-4D97-AF65-F5344CB8AC3E}">
        <p14:creationId xmlns:p14="http://schemas.microsoft.com/office/powerpoint/2010/main" val="18271661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BC288-BA26-4628-B7B5-C3DEB8355AB1}"/>
              </a:ext>
            </a:extLst>
          </p:cNvPr>
          <p:cNvSpPr>
            <a:spLocks noGrp="1"/>
          </p:cNvSpPr>
          <p:nvPr>
            <p:ph type="title"/>
          </p:nvPr>
        </p:nvSpPr>
        <p:spPr/>
        <p:txBody>
          <a:bodyPr/>
          <a:lstStyle/>
          <a:p>
            <a:r>
              <a:rPr lang="en-US" dirty="0"/>
              <a:t>Raw API response – </a:t>
            </a:r>
            <a:r>
              <a:rPr lang="en-US" dirty="0" err="1"/>
              <a:t>QueryResult</a:t>
            </a:r>
            <a:endParaRPr lang="en-US" dirty="0"/>
          </a:p>
        </p:txBody>
      </p:sp>
      <p:pic>
        <p:nvPicPr>
          <p:cNvPr id="5" name="Content Placeholder 4">
            <a:extLst>
              <a:ext uri="{FF2B5EF4-FFF2-40B4-BE49-F238E27FC236}">
                <a16:creationId xmlns:a16="http://schemas.microsoft.com/office/drawing/2014/main" id="{C621139E-8E62-4587-90F2-18B25F5778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0489" y="1553338"/>
            <a:ext cx="8223056" cy="4351338"/>
          </a:xfrm>
        </p:spPr>
      </p:pic>
    </p:spTree>
    <p:extLst>
      <p:ext uri="{BB962C8B-B14F-4D97-AF65-F5344CB8AC3E}">
        <p14:creationId xmlns:p14="http://schemas.microsoft.com/office/powerpoint/2010/main" val="709291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A75F-90E7-4492-8063-163993DBC358}"/>
              </a:ext>
            </a:extLst>
          </p:cNvPr>
          <p:cNvSpPr>
            <a:spLocks noGrp="1"/>
          </p:cNvSpPr>
          <p:nvPr>
            <p:ph type="title"/>
          </p:nvPr>
        </p:nvSpPr>
        <p:spPr/>
        <p:txBody>
          <a:bodyPr/>
          <a:lstStyle/>
          <a:p>
            <a:r>
              <a:rPr lang="en-US" dirty="0"/>
              <a:t>Raw API response - </a:t>
            </a:r>
            <a:r>
              <a:rPr lang="en-US" dirty="0" err="1"/>
              <a:t>outputContexts</a:t>
            </a:r>
            <a:endParaRPr lang="en-US" dirty="0"/>
          </a:p>
        </p:txBody>
      </p:sp>
      <p:pic>
        <p:nvPicPr>
          <p:cNvPr id="5" name="Content Placeholder 4">
            <a:extLst>
              <a:ext uri="{FF2B5EF4-FFF2-40B4-BE49-F238E27FC236}">
                <a16:creationId xmlns:a16="http://schemas.microsoft.com/office/drawing/2014/main" id="{17ADCC78-97EA-49E0-B5E8-6D7ACBD69A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94312" y="1553338"/>
            <a:ext cx="8085951" cy="4351338"/>
          </a:xfrm>
        </p:spPr>
      </p:pic>
    </p:spTree>
    <p:extLst>
      <p:ext uri="{BB962C8B-B14F-4D97-AF65-F5344CB8AC3E}">
        <p14:creationId xmlns:p14="http://schemas.microsoft.com/office/powerpoint/2010/main" val="1094089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B8BA9-6AD9-40A7-9642-E4ED93CB4FB2}"/>
              </a:ext>
            </a:extLst>
          </p:cNvPr>
          <p:cNvSpPr>
            <a:spLocks noGrp="1"/>
          </p:cNvSpPr>
          <p:nvPr>
            <p:ph type="title"/>
          </p:nvPr>
        </p:nvSpPr>
        <p:spPr/>
        <p:txBody>
          <a:bodyPr/>
          <a:lstStyle/>
          <a:p>
            <a:r>
              <a:rPr lang="en-US" dirty="0"/>
              <a:t>Fulfillment response</a:t>
            </a:r>
          </a:p>
        </p:txBody>
      </p:sp>
      <p:pic>
        <p:nvPicPr>
          <p:cNvPr id="5" name="Content Placeholder 4">
            <a:extLst>
              <a:ext uri="{FF2B5EF4-FFF2-40B4-BE49-F238E27FC236}">
                <a16:creationId xmlns:a16="http://schemas.microsoft.com/office/drawing/2014/main" id="{645BDBF8-5160-448A-8348-671F9CFACE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2027" y="1553338"/>
            <a:ext cx="8314039" cy="4351338"/>
          </a:xfrm>
        </p:spPr>
      </p:pic>
    </p:spTree>
    <p:extLst>
      <p:ext uri="{BB962C8B-B14F-4D97-AF65-F5344CB8AC3E}">
        <p14:creationId xmlns:p14="http://schemas.microsoft.com/office/powerpoint/2010/main" val="9024784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A50AB-6A57-4B3F-8F09-E4A1E0E895A2}"/>
              </a:ext>
            </a:extLst>
          </p:cNvPr>
          <p:cNvSpPr>
            <a:spLocks noGrp="1"/>
          </p:cNvSpPr>
          <p:nvPr>
            <p:ph type="title"/>
          </p:nvPr>
        </p:nvSpPr>
        <p:spPr/>
        <p:txBody>
          <a:bodyPr/>
          <a:lstStyle/>
          <a:p>
            <a:r>
              <a:rPr lang="en-US" dirty="0"/>
              <a:t>Fulfillment status</a:t>
            </a:r>
          </a:p>
        </p:txBody>
      </p:sp>
      <p:pic>
        <p:nvPicPr>
          <p:cNvPr id="13" name="Content Placeholder 12">
            <a:extLst>
              <a:ext uri="{FF2B5EF4-FFF2-40B4-BE49-F238E27FC236}">
                <a16:creationId xmlns:a16="http://schemas.microsoft.com/office/drawing/2014/main" id="{00E9732A-ABED-45CC-825D-C6DE24A790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138" y="1674587"/>
            <a:ext cx="8127970" cy="4351338"/>
          </a:xfrm>
        </p:spPr>
      </p:pic>
    </p:spTree>
    <p:extLst>
      <p:ext uri="{BB962C8B-B14F-4D97-AF65-F5344CB8AC3E}">
        <p14:creationId xmlns:p14="http://schemas.microsoft.com/office/powerpoint/2010/main" val="16827118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C8BB2-6FA2-480D-99E5-3CD7BD4EB9DD}"/>
              </a:ext>
            </a:extLst>
          </p:cNvPr>
          <p:cNvSpPr>
            <a:spLocks noGrp="1"/>
          </p:cNvSpPr>
          <p:nvPr>
            <p:ph type="title"/>
          </p:nvPr>
        </p:nvSpPr>
        <p:spPr/>
        <p:txBody>
          <a:bodyPr/>
          <a:lstStyle/>
          <a:p>
            <a:r>
              <a:rPr lang="en-US" dirty="0"/>
              <a:t>Line Integration</a:t>
            </a:r>
          </a:p>
        </p:txBody>
      </p:sp>
      <p:pic>
        <p:nvPicPr>
          <p:cNvPr id="5" name="Content Placeholder 4">
            <a:extLst>
              <a:ext uri="{FF2B5EF4-FFF2-40B4-BE49-F238E27FC236}">
                <a16:creationId xmlns:a16="http://schemas.microsoft.com/office/drawing/2014/main" id="{E04ACD51-2CA7-402C-AEFF-2C28D0780A39}"/>
              </a:ext>
            </a:extLst>
          </p:cNvPr>
          <p:cNvPicPr>
            <a:picLocks noGrp="1" noChangeAspect="1"/>
          </p:cNvPicPr>
          <p:nvPr>
            <p:ph idx="1"/>
          </p:nvPr>
        </p:nvPicPr>
        <p:blipFill>
          <a:blip r:embed="rId2"/>
          <a:stretch>
            <a:fillRect/>
          </a:stretch>
        </p:blipFill>
        <p:spPr>
          <a:xfrm>
            <a:off x="4360620" y="926248"/>
            <a:ext cx="7666310" cy="4978428"/>
          </a:xfrm>
        </p:spPr>
      </p:pic>
    </p:spTree>
    <p:extLst>
      <p:ext uri="{BB962C8B-B14F-4D97-AF65-F5344CB8AC3E}">
        <p14:creationId xmlns:p14="http://schemas.microsoft.com/office/powerpoint/2010/main" val="30548283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0FB4D-5679-41A3-ABC1-5346A949B6AF}"/>
              </a:ext>
            </a:extLst>
          </p:cNvPr>
          <p:cNvSpPr>
            <a:spLocks noGrp="1"/>
          </p:cNvSpPr>
          <p:nvPr>
            <p:ph type="title"/>
          </p:nvPr>
        </p:nvSpPr>
        <p:spPr/>
        <p:txBody>
          <a:bodyPr/>
          <a:lstStyle/>
          <a:p>
            <a:r>
              <a:rPr lang="en-US" dirty="0"/>
              <a:t>Build an intelligent conversational LINE bot</a:t>
            </a:r>
          </a:p>
        </p:txBody>
      </p:sp>
      <p:pic>
        <p:nvPicPr>
          <p:cNvPr id="7" name="Content Placeholder 6">
            <a:extLst>
              <a:ext uri="{FF2B5EF4-FFF2-40B4-BE49-F238E27FC236}">
                <a16:creationId xmlns:a16="http://schemas.microsoft.com/office/drawing/2014/main" id="{63417BE5-404B-400B-94C2-BA32CB252A25}"/>
              </a:ext>
            </a:extLst>
          </p:cNvPr>
          <p:cNvPicPr>
            <a:picLocks noGrp="1" noChangeAspect="1"/>
          </p:cNvPicPr>
          <p:nvPr>
            <p:ph idx="1"/>
          </p:nvPr>
        </p:nvPicPr>
        <p:blipFill>
          <a:blip r:embed="rId2"/>
          <a:stretch>
            <a:fillRect/>
          </a:stretch>
        </p:blipFill>
        <p:spPr>
          <a:xfrm>
            <a:off x="2957989" y="1477941"/>
            <a:ext cx="8776811" cy="4594321"/>
          </a:xfrm>
        </p:spPr>
      </p:pic>
    </p:spTree>
    <p:extLst>
      <p:ext uri="{BB962C8B-B14F-4D97-AF65-F5344CB8AC3E}">
        <p14:creationId xmlns:p14="http://schemas.microsoft.com/office/powerpoint/2010/main" val="5642804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83770-6475-4B81-9598-BB85C72143CE}"/>
              </a:ext>
            </a:extLst>
          </p:cNvPr>
          <p:cNvSpPr>
            <a:spLocks noGrp="1"/>
          </p:cNvSpPr>
          <p:nvPr>
            <p:ph type="title"/>
          </p:nvPr>
        </p:nvSpPr>
        <p:spPr/>
        <p:txBody>
          <a:bodyPr>
            <a:normAutofit/>
          </a:bodyPr>
          <a:lstStyle/>
          <a:p>
            <a:r>
              <a:rPr lang="en-US" b="1" dirty="0"/>
              <a:t>Messaging API settings - Webhook settings</a:t>
            </a:r>
            <a:br>
              <a:rPr lang="en-US" b="1" dirty="0"/>
            </a:br>
            <a:endParaRPr lang="en-US" dirty="0"/>
          </a:p>
        </p:txBody>
      </p:sp>
      <p:pic>
        <p:nvPicPr>
          <p:cNvPr id="5" name="Content Placeholder 4">
            <a:extLst>
              <a:ext uri="{FF2B5EF4-FFF2-40B4-BE49-F238E27FC236}">
                <a16:creationId xmlns:a16="http://schemas.microsoft.com/office/drawing/2014/main" id="{1268A8DD-9AB8-441D-8497-2B2A27EABFFB}"/>
              </a:ext>
            </a:extLst>
          </p:cNvPr>
          <p:cNvPicPr>
            <a:picLocks noGrp="1" noChangeAspect="1"/>
          </p:cNvPicPr>
          <p:nvPr>
            <p:ph idx="1"/>
          </p:nvPr>
        </p:nvPicPr>
        <p:blipFill>
          <a:blip r:embed="rId2"/>
          <a:stretch>
            <a:fillRect/>
          </a:stretch>
        </p:blipFill>
        <p:spPr>
          <a:xfrm>
            <a:off x="2347769" y="2171700"/>
            <a:ext cx="7167850" cy="3294063"/>
          </a:xfrm>
        </p:spPr>
      </p:pic>
    </p:spTree>
    <p:extLst>
      <p:ext uri="{BB962C8B-B14F-4D97-AF65-F5344CB8AC3E}">
        <p14:creationId xmlns:p14="http://schemas.microsoft.com/office/powerpoint/2010/main" val="3904817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778E-889C-4EBC-BEAD-94B402632C03}"/>
              </a:ext>
            </a:extLst>
          </p:cNvPr>
          <p:cNvSpPr>
            <a:spLocks noGrp="1"/>
          </p:cNvSpPr>
          <p:nvPr>
            <p:ph type="title"/>
          </p:nvPr>
        </p:nvSpPr>
        <p:spPr/>
        <p:txBody>
          <a:bodyPr/>
          <a:lstStyle/>
          <a:p>
            <a:r>
              <a:rPr lang="en-US" dirty="0"/>
              <a:t>Default Fallback Intent</a:t>
            </a:r>
            <a:r>
              <a:rPr lang="th-TH" dirty="0"/>
              <a:t> </a:t>
            </a:r>
            <a:r>
              <a:rPr lang="en-US" dirty="0"/>
              <a:t>(AI Chatbot)</a:t>
            </a:r>
          </a:p>
        </p:txBody>
      </p:sp>
      <p:sp>
        <p:nvSpPr>
          <p:cNvPr id="3" name="Content Placeholder 2">
            <a:extLst>
              <a:ext uri="{FF2B5EF4-FFF2-40B4-BE49-F238E27FC236}">
                <a16:creationId xmlns:a16="http://schemas.microsoft.com/office/drawing/2014/main" id="{C6B5F0D8-06DB-42B6-BDE7-022FCC0ED976}"/>
              </a:ext>
            </a:extLst>
          </p:cNvPr>
          <p:cNvSpPr>
            <a:spLocks noGrp="1"/>
          </p:cNvSpPr>
          <p:nvPr>
            <p:ph idx="1"/>
          </p:nvPr>
        </p:nvSpPr>
        <p:spPr/>
        <p:txBody>
          <a:bodyPr>
            <a:normAutofit/>
          </a:bodyPr>
          <a:lstStyle/>
          <a:p>
            <a:pPr marL="0" indent="0">
              <a:buNone/>
            </a:pPr>
            <a:r>
              <a:rPr lang="th-TH" sz="3200" dirty="0"/>
              <a:t>ข้อดีเมื่อเทียบกับ </a:t>
            </a:r>
            <a:r>
              <a:rPr lang="en-US" sz="3200" dirty="0"/>
              <a:t>chatbot </a:t>
            </a:r>
            <a:r>
              <a:rPr lang="th-TH" sz="3200" dirty="0"/>
              <a:t>ทั่วไป</a:t>
            </a:r>
            <a:endParaRPr lang="en-US" sz="3200" dirty="0"/>
          </a:p>
          <a:p>
            <a:pPr lvl="1"/>
            <a:r>
              <a:rPr lang="th-TH" sz="2800" dirty="0"/>
              <a:t>รองรับคำถามหลายภาษา</a:t>
            </a:r>
          </a:p>
          <a:p>
            <a:pPr lvl="1"/>
            <a:r>
              <a:rPr lang="th-TH" sz="2800" dirty="0"/>
              <a:t>การตอบคำถามที่มีความซับซ้อน อ้างอิงจากข้อมูลที่ฝึกสอน</a:t>
            </a:r>
            <a:endParaRPr lang="en-US" sz="2800" dirty="0"/>
          </a:p>
          <a:p>
            <a:pPr lvl="1"/>
            <a:r>
              <a:rPr lang="th-TH" sz="2800" dirty="0"/>
              <a:t>การโต้ตอบที่มีความรวดเร็ว </a:t>
            </a:r>
          </a:p>
          <a:p>
            <a:pPr lvl="1"/>
            <a:r>
              <a:rPr lang="th-TH" sz="2800" dirty="0"/>
              <a:t>การโต้ตอบที่เหมือนมนุษย์</a:t>
            </a:r>
            <a:endParaRPr lang="en-US" sz="2800" dirty="0"/>
          </a:p>
        </p:txBody>
      </p:sp>
    </p:spTree>
    <p:extLst>
      <p:ext uri="{BB962C8B-B14F-4D97-AF65-F5344CB8AC3E}">
        <p14:creationId xmlns:p14="http://schemas.microsoft.com/office/powerpoint/2010/main" val="25003551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0C4E-C03E-4298-BE02-16F783EEB321}"/>
              </a:ext>
            </a:extLst>
          </p:cNvPr>
          <p:cNvSpPr>
            <a:spLocks noGrp="1"/>
          </p:cNvSpPr>
          <p:nvPr>
            <p:ph type="title"/>
          </p:nvPr>
        </p:nvSpPr>
        <p:spPr/>
        <p:txBody>
          <a:bodyPr/>
          <a:lstStyle/>
          <a:p>
            <a:r>
              <a:rPr lang="en-US" dirty="0"/>
              <a:t>Webhook</a:t>
            </a:r>
          </a:p>
        </p:txBody>
      </p:sp>
      <p:sp>
        <p:nvSpPr>
          <p:cNvPr id="3" name="Content Placeholder 2">
            <a:extLst>
              <a:ext uri="{FF2B5EF4-FFF2-40B4-BE49-F238E27FC236}">
                <a16:creationId xmlns:a16="http://schemas.microsoft.com/office/drawing/2014/main" id="{486A1117-9D7A-48DA-A821-E69339FA0744}"/>
              </a:ext>
            </a:extLst>
          </p:cNvPr>
          <p:cNvSpPr>
            <a:spLocks noGrp="1"/>
          </p:cNvSpPr>
          <p:nvPr>
            <p:ph idx="1"/>
          </p:nvPr>
        </p:nvSpPr>
        <p:spPr/>
        <p:txBody>
          <a:bodyPr>
            <a:normAutofit fontScale="85000" lnSpcReduction="20000"/>
          </a:bodyPr>
          <a:lstStyle/>
          <a:p>
            <a:r>
              <a:rPr lang="en-US" dirty="0"/>
              <a:t>Gemini API</a:t>
            </a:r>
          </a:p>
          <a:p>
            <a:r>
              <a:rPr lang="en-US" dirty="0" err="1"/>
              <a:t>OpenAI</a:t>
            </a:r>
            <a:r>
              <a:rPr lang="en-US" dirty="0"/>
              <a:t> API</a:t>
            </a:r>
          </a:p>
          <a:p>
            <a:pPr lvl="1"/>
            <a:r>
              <a:rPr lang="en-US" dirty="0"/>
              <a:t>Webhook</a:t>
            </a:r>
          </a:p>
          <a:p>
            <a:pPr lvl="2"/>
            <a:r>
              <a:rPr lang="en-US" dirty="0"/>
              <a:t>App Script</a:t>
            </a:r>
          </a:p>
          <a:p>
            <a:pPr lvl="2"/>
            <a:r>
              <a:rPr lang="en-US" dirty="0"/>
              <a:t>PHP</a:t>
            </a:r>
          </a:p>
          <a:p>
            <a:r>
              <a:rPr lang="en-US" dirty="0"/>
              <a:t>Fine-tuning</a:t>
            </a:r>
          </a:p>
          <a:p>
            <a:pPr lvl="1"/>
            <a:r>
              <a:rPr lang="en-US" dirty="0"/>
              <a:t>gpt-3.5-turbo</a:t>
            </a:r>
          </a:p>
          <a:p>
            <a:pPr lvl="1"/>
            <a:r>
              <a:rPr lang="en-US" dirty="0"/>
              <a:t>ft:gpt-3.5-turbo-0125</a:t>
            </a:r>
          </a:p>
          <a:p>
            <a:pPr lvl="1"/>
            <a:r>
              <a:rPr lang="en-US" dirty="0"/>
              <a:t>ft:gpt-3.5-turbo-1106</a:t>
            </a:r>
          </a:p>
          <a:p>
            <a:pPr lvl="1"/>
            <a:r>
              <a:rPr lang="en-US" dirty="0"/>
              <a:t>ft:gpt-3.5-turbo-0613</a:t>
            </a:r>
          </a:p>
          <a:p>
            <a:pPr lvl="1"/>
            <a:endParaRPr lang="en-US" dirty="0"/>
          </a:p>
          <a:p>
            <a:pPr lvl="1"/>
            <a:endParaRPr lang="en-US" dirty="0"/>
          </a:p>
        </p:txBody>
      </p:sp>
    </p:spTree>
    <p:extLst>
      <p:ext uri="{BB962C8B-B14F-4D97-AF65-F5344CB8AC3E}">
        <p14:creationId xmlns:p14="http://schemas.microsoft.com/office/powerpoint/2010/main" val="3332280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DA322-E31C-4C82-B7C3-1590B47C18C3}"/>
              </a:ext>
            </a:extLst>
          </p:cNvPr>
          <p:cNvSpPr>
            <a:spLocks noGrp="1"/>
          </p:cNvSpPr>
          <p:nvPr>
            <p:ph type="title"/>
          </p:nvPr>
        </p:nvSpPr>
        <p:spPr/>
        <p:txBody>
          <a:bodyPr/>
          <a:lstStyle/>
          <a:p>
            <a:r>
              <a:rPr lang="en-US" dirty="0"/>
              <a:t>Discord</a:t>
            </a:r>
          </a:p>
        </p:txBody>
      </p:sp>
      <p:sp>
        <p:nvSpPr>
          <p:cNvPr id="3" name="Content Placeholder 2">
            <a:extLst>
              <a:ext uri="{FF2B5EF4-FFF2-40B4-BE49-F238E27FC236}">
                <a16:creationId xmlns:a16="http://schemas.microsoft.com/office/drawing/2014/main" id="{469EF2E2-7498-40D3-8750-63FECC769673}"/>
              </a:ext>
            </a:extLst>
          </p:cNvPr>
          <p:cNvSpPr>
            <a:spLocks noGrp="1"/>
          </p:cNvSpPr>
          <p:nvPr>
            <p:ph idx="1"/>
          </p:nvPr>
        </p:nvSpPr>
        <p:spPr/>
        <p:txBody>
          <a:bodyPr/>
          <a:lstStyle/>
          <a:p>
            <a:r>
              <a:rPr lang="th-TH" dirty="0"/>
              <a:t>แอปพลิเคชั่นแชทที่เน้นการใช้งานสำหรับกลุ่มหรือชุมชน เหมาะสำหรับการพูดคุย เล่นเกม แชร์ข้อมูล</a:t>
            </a:r>
            <a:endParaRPr lang="en-US" dirty="0"/>
          </a:p>
        </p:txBody>
      </p:sp>
      <p:pic>
        <p:nvPicPr>
          <p:cNvPr id="5" name="Picture 4">
            <a:extLst>
              <a:ext uri="{FF2B5EF4-FFF2-40B4-BE49-F238E27FC236}">
                <a16:creationId xmlns:a16="http://schemas.microsoft.com/office/drawing/2014/main" id="{A2DCB7D3-8AC6-4B37-B4CE-7DC1A8C82E6D}"/>
              </a:ext>
            </a:extLst>
          </p:cNvPr>
          <p:cNvPicPr>
            <a:picLocks noChangeAspect="1"/>
          </p:cNvPicPr>
          <p:nvPr/>
        </p:nvPicPr>
        <p:blipFill>
          <a:blip r:embed="rId2"/>
          <a:stretch>
            <a:fillRect/>
          </a:stretch>
        </p:blipFill>
        <p:spPr>
          <a:xfrm>
            <a:off x="8024495" y="3429000"/>
            <a:ext cx="2381250" cy="1905000"/>
          </a:xfrm>
          <a:prstGeom prst="rect">
            <a:avLst/>
          </a:prstGeom>
        </p:spPr>
      </p:pic>
    </p:spTree>
    <p:extLst>
      <p:ext uri="{BB962C8B-B14F-4D97-AF65-F5344CB8AC3E}">
        <p14:creationId xmlns:p14="http://schemas.microsoft.com/office/powerpoint/2010/main" val="6009968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CBE5-0D7D-49A8-970D-4E2C2B391CC0}"/>
              </a:ext>
            </a:extLst>
          </p:cNvPr>
          <p:cNvSpPr>
            <a:spLocks noGrp="1"/>
          </p:cNvSpPr>
          <p:nvPr>
            <p:ph type="title"/>
          </p:nvPr>
        </p:nvSpPr>
        <p:spPr/>
        <p:txBody>
          <a:bodyPr/>
          <a:lstStyle/>
          <a:p>
            <a:r>
              <a:rPr lang="en-US" dirty="0"/>
              <a:t>Gemini API Webhook</a:t>
            </a:r>
          </a:p>
        </p:txBody>
      </p:sp>
      <p:sp>
        <p:nvSpPr>
          <p:cNvPr id="3" name="Content Placeholder 2">
            <a:extLst>
              <a:ext uri="{FF2B5EF4-FFF2-40B4-BE49-F238E27FC236}">
                <a16:creationId xmlns:a16="http://schemas.microsoft.com/office/drawing/2014/main" id="{25EF3996-17BB-4D20-AEC7-CB228E200805}"/>
              </a:ext>
            </a:extLst>
          </p:cNvPr>
          <p:cNvSpPr>
            <a:spLocks noGrp="1"/>
          </p:cNvSpPr>
          <p:nvPr>
            <p:ph idx="1"/>
          </p:nvPr>
        </p:nvSpPr>
        <p:spPr/>
        <p:txBody>
          <a:bodyPr/>
          <a:lstStyle/>
          <a:p>
            <a:r>
              <a:rPr lang="en-US" dirty="0">
                <a:hlinkClick r:id="rId2"/>
              </a:rPr>
              <a:t>https://ai.google.dev/</a:t>
            </a:r>
            <a:endParaRPr lang="en-US" dirty="0"/>
          </a:p>
          <a:p>
            <a:r>
              <a:rPr lang="en-US" dirty="0"/>
              <a:t>Gemini AI API  webhook : </a:t>
            </a:r>
            <a:r>
              <a:rPr lang="en-US" dirty="0" err="1"/>
              <a:t>ghook.php</a:t>
            </a:r>
            <a:r>
              <a:rPr lang="en-US" dirty="0"/>
              <a:t> </a:t>
            </a:r>
          </a:p>
        </p:txBody>
      </p:sp>
    </p:spTree>
    <p:extLst>
      <p:ext uri="{BB962C8B-B14F-4D97-AF65-F5344CB8AC3E}">
        <p14:creationId xmlns:p14="http://schemas.microsoft.com/office/powerpoint/2010/main" val="8635819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DB69-34BB-4DE9-9929-4C8D8076BA55}"/>
              </a:ext>
            </a:extLst>
          </p:cNvPr>
          <p:cNvSpPr>
            <a:spLocks noGrp="1"/>
          </p:cNvSpPr>
          <p:nvPr>
            <p:ph type="title"/>
          </p:nvPr>
        </p:nvSpPr>
        <p:spPr/>
        <p:txBody>
          <a:bodyPr/>
          <a:lstStyle/>
          <a:p>
            <a:r>
              <a:rPr lang="en-US" dirty="0"/>
              <a:t>Google Apps Script</a:t>
            </a:r>
          </a:p>
        </p:txBody>
      </p:sp>
      <p:pic>
        <p:nvPicPr>
          <p:cNvPr id="5" name="Content Placeholder 4">
            <a:extLst>
              <a:ext uri="{FF2B5EF4-FFF2-40B4-BE49-F238E27FC236}">
                <a16:creationId xmlns:a16="http://schemas.microsoft.com/office/drawing/2014/main" id="{B96C6078-A076-4B06-A3D2-9263207A4C9A}"/>
              </a:ext>
            </a:extLst>
          </p:cNvPr>
          <p:cNvPicPr>
            <a:picLocks noGrp="1" noChangeAspect="1"/>
          </p:cNvPicPr>
          <p:nvPr>
            <p:ph idx="1"/>
          </p:nvPr>
        </p:nvPicPr>
        <p:blipFill>
          <a:blip r:embed="rId2"/>
          <a:stretch>
            <a:fillRect/>
          </a:stretch>
        </p:blipFill>
        <p:spPr>
          <a:xfrm>
            <a:off x="2801020" y="2171700"/>
            <a:ext cx="6261348" cy="3294063"/>
          </a:xfrm>
        </p:spPr>
      </p:pic>
    </p:spTree>
    <p:extLst>
      <p:ext uri="{BB962C8B-B14F-4D97-AF65-F5344CB8AC3E}">
        <p14:creationId xmlns:p14="http://schemas.microsoft.com/office/powerpoint/2010/main" val="2339356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5342-7323-43D3-9530-D409A8CEAA8E}"/>
              </a:ext>
            </a:extLst>
          </p:cNvPr>
          <p:cNvSpPr>
            <a:spLocks noGrp="1"/>
          </p:cNvSpPr>
          <p:nvPr>
            <p:ph type="title"/>
          </p:nvPr>
        </p:nvSpPr>
        <p:spPr/>
        <p:txBody>
          <a:bodyPr/>
          <a:lstStyle/>
          <a:p>
            <a:r>
              <a:rPr lang="en-US" dirty="0"/>
              <a:t>webhook (</a:t>
            </a:r>
            <a:r>
              <a:rPr lang="en-US" dirty="0" err="1"/>
              <a:t>AppScript</a:t>
            </a:r>
            <a:r>
              <a:rPr lang="en-US" dirty="0"/>
              <a:t>)</a:t>
            </a:r>
          </a:p>
        </p:txBody>
      </p:sp>
      <p:pic>
        <p:nvPicPr>
          <p:cNvPr id="5" name="Content Placeholder 4">
            <a:extLst>
              <a:ext uri="{FF2B5EF4-FFF2-40B4-BE49-F238E27FC236}">
                <a16:creationId xmlns:a16="http://schemas.microsoft.com/office/drawing/2014/main" id="{17C8A881-4FD8-4E9C-8161-EBA5F14A36D0}"/>
              </a:ext>
            </a:extLst>
          </p:cNvPr>
          <p:cNvPicPr>
            <a:picLocks noGrp="1" noChangeAspect="1"/>
          </p:cNvPicPr>
          <p:nvPr>
            <p:ph idx="1"/>
          </p:nvPr>
        </p:nvPicPr>
        <p:blipFill>
          <a:blip r:embed="rId2"/>
          <a:stretch>
            <a:fillRect/>
          </a:stretch>
        </p:blipFill>
        <p:spPr>
          <a:xfrm>
            <a:off x="1330960" y="1598293"/>
            <a:ext cx="9730770" cy="4306383"/>
          </a:xfrm>
        </p:spPr>
      </p:pic>
    </p:spTree>
    <p:extLst>
      <p:ext uri="{BB962C8B-B14F-4D97-AF65-F5344CB8AC3E}">
        <p14:creationId xmlns:p14="http://schemas.microsoft.com/office/powerpoint/2010/main" val="10978074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CE0EF-0282-41C0-8556-A6CAE9C18EF2}"/>
              </a:ext>
            </a:extLst>
          </p:cNvPr>
          <p:cNvSpPr>
            <a:spLocks noGrp="1"/>
          </p:cNvSpPr>
          <p:nvPr>
            <p:ph type="title"/>
          </p:nvPr>
        </p:nvSpPr>
        <p:spPr/>
        <p:txBody>
          <a:bodyPr/>
          <a:lstStyle/>
          <a:p>
            <a:r>
              <a:rPr lang="it-IT" dirty="0"/>
              <a:t>OpenAI API</a:t>
            </a:r>
            <a:endParaRPr lang="en-US" dirty="0"/>
          </a:p>
        </p:txBody>
      </p:sp>
      <p:sp>
        <p:nvSpPr>
          <p:cNvPr id="3" name="Content Placeholder 2">
            <a:extLst>
              <a:ext uri="{FF2B5EF4-FFF2-40B4-BE49-F238E27FC236}">
                <a16:creationId xmlns:a16="http://schemas.microsoft.com/office/drawing/2014/main" id="{BD0CBB86-7AC7-4E08-9735-4C4F5673BE3C}"/>
              </a:ext>
            </a:extLst>
          </p:cNvPr>
          <p:cNvSpPr>
            <a:spLocks noGrp="1"/>
          </p:cNvSpPr>
          <p:nvPr>
            <p:ph idx="1"/>
          </p:nvPr>
        </p:nvSpPr>
        <p:spPr/>
        <p:txBody>
          <a:bodyPr/>
          <a:lstStyle/>
          <a:p>
            <a:r>
              <a:rPr lang="en-US" dirty="0"/>
              <a:t>https://openai.com/blog/openai-api</a:t>
            </a:r>
          </a:p>
        </p:txBody>
      </p:sp>
      <p:pic>
        <p:nvPicPr>
          <p:cNvPr id="5" name="Picture 4">
            <a:extLst>
              <a:ext uri="{FF2B5EF4-FFF2-40B4-BE49-F238E27FC236}">
                <a16:creationId xmlns:a16="http://schemas.microsoft.com/office/drawing/2014/main" id="{DAA64163-87F7-4C47-BE9C-06BE8569F102}"/>
              </a:ext>
            </a:extLst>
          </p:cNvPr>
          <p:cNvPicPr>
            <a:picLocks noChangeAspect="1"/>
          </p:cNvPicPr>
          <p:nvPr/>
        </p:nvPicPr>
        <p:blipFill>
          <a:blip r:embed="rId2"/>
          <a:stretch>
            <a:fillRect/>
          </a:stretch>
        </p:blipFill>
        <p:spPr>
          <a:xfrm>
            <a:off x="6226286" y="1344777"/>
            <a:ext cx="5498354" cy="4168446"/>
          </a:xfrm>
          <a:prstGeom prst="rect">
            <a:avLst/>
          </a:prstGeom>
        </p:spPr>
      </p:pic>
    </p:spTree>
    <p:extLst>
      <p:ext uri="{BB962C8B-B14F-4D97-AF65-F5344CB8AC3E}">
        <p14:creationId xmlns:p14="http://schemas.microsoft.com/office/powerpoint/2010/main" val="31451484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2C9C5-3160-471B-BA14-67841B41A341}"/>
              </a:ext>
            </a:extLst>
          </p:cNvPr>
          <p:cNvSpPr>
            <a:spLocks noGrp="1"/>
          </p:cNvSpPr>
          <p:nvPr>
            <p:ph type="ctrTitle"/>
          </p:nvPr>
        </p:nvSpPr>
        <p:spPr>
          <a:xfrm>
            <a:off x="1524000" y="1397000"/>
            <a:ext cx="9144000" cy="2387600"/>
          </a:xfrm>
        </p:spPr>
        <p:txBody>
          <a:bodyPr/>
          <a:lstStyle/>
          <a:p>
            <a:r>
              <a:rPr lang="en-US" dirty="0"/>
              <a:t>Fine-tuning </a:t>
            </a:r>
            <a:r>
              <a:rPr lang="en-US" dirty="0" err="1"/>
              <a:t>OpenAI</a:t>
            </a:r>
            <a:r>
              <a:rPr lang="en-US" dirty="0"/>
              <a:t> </a:t>
            </a:r>
          </a:p>
        </p:txBody>
      </p:sp>
      <p:sp>
        <p:nvSpPr>
          <p:cNvPr id="3" name="Subtitle 2">
            <a:extLst>
              <a:ext uri="{FF2B5EF4-FFF2-40B4-BE49-F238E27FC236}">
                <a16:creationId xmlns:a16="http://schemas.microsoft.com/office/drawing/2014/main" id="{D55E7313-D8E3-4F0B-8CA5-8A603E3B0D0B}"/>
              </a:ext>
            </a:extLst>
          </p:cNvPr>
          <p:cNvSpPr>
            <a:spLocks noGrp="1"/>
          </p:cNvSpPr>
          <p:nvPr>
            <p:ph type="subTitle" idx="1"/>
          </p:nvPr>
        </p:nvSpPr>
        <p:spPr>
          <a:xfrm>
            <a:off x="1100051" y="4455619"/>
            <a:ext cx="10058400" cy="2048875"/>
          </a:xfrm>
        </p:spPr>
        <p:txBody>
          <a:bodyPr>
            <a:normAutofit/>
          </a:bodyPr>
          <a:lstStyle/>
          <a:p>
            <a:pPr algn="ctr"/>
            <a:r>
              <a:rPr lang="en-US" dirty="0">
                <a:solidFill>
                  <a:srgbClr val="FF0000"/>
                </a:solidFill>
              </a:rPr>
              <a:t>GPT-3.5 Turbo 0125 (Update)</a:t>
            </a:r>
          </a:p>
          <a:p>
            <a:pPr algn="ctr"/>
            <a:r>
              <a:rPr lang="en-US" dirty="0"/>
              <a:t>GPT-3.5 Turbo 1106 </a:t>
            </a:r>
          </a:p>
          <a:p>
            <a:pPr algn="ctr"/>
            <a:r>
              <a:rPr lang="en-US" dirty="0"/>
              <a:t>GPT-3.5 Turbo 0613 </a:t>
            </a:r>
          </a:p>
          <a:p>
            <a:endParaRPr lang="en-US" dirty="0"/>
          </a:p>
        </p:txBody>
      </p:sp>
      <p:pic>
        <p:nvPicPr>
          <p:cNvPr id="5" name="Picture 4">
            <a:extLst>
              <a:ext uri="{FF2B5EF4-FFF2-40B4-BE49-F238E27FC236}">
                <a16:creationId xmlns:a16="http://schemas.microsoft.com/office/drawing/2014/main" id="{CBFAF465-1333-4233-A947-349EBA78A0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8705" y="1038293"/>
            <a:ext cx="5732335" cy="1552507"/>
          </a:xfrm>
          <a:prstGeom prst="rect">
            <a:avLst/>
          </a:prstGeom>
        </p:spPr>
      </p:pic>
    </p:spTree>
    <p:extLst>
      <p:ext uri="{BB962C8B-B14F-4D97-AF65-F5344CB8AC3E}">
        <p14:creationId xmlns:p14="http://schemas.microsoft.com/office/powerpoint/2010/main" val="2910377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9FE11-76D1-427D-84D4-37F614F42CE8}"/>
              </a:ext>
            </a:extLst>
          </p:cNvPr>
          <p:cNvSpPr>
            <a:spLocks noGrp="1"/>
          </p:cNvSpPr>
          <p:nvPr>
            <p:ph type="title"/>
          </p:nvPr>
        </p:nvSpPr>
        <p:spPr/>
        <p:txBody>
          <a:bodyPr/>
          <a:lstStyle/>
          <a:p>
            <a:r>
              <a:rPr lang="en-US" dirty="0"/>
              <a:t>Fine-tuned model</a:t>
            </a:r>
          </a:p>
        </p:txBody>
      </p:sp>
      <p:pic>
        <p:nvPicPr>
          <p:cNvPr id="7" name="Content Placeholder 6">
            <a:extLst>
              <a:ext uri="{FF2B5EF4-FFF2-40B4-BE49-F238E27FC236}">
                <a16:creationId xmlns:a16="http://schemas.microsoft.com/office/drawing/2014/main" id="{0E5092EA-4C0E-4378-B904-1CC22A2487B4}"/>
              </a:ext>
            </a:extLst>
          </p:cNvPr>
          <p:cNvPicPr>
            <a:picLocks noGrp="1" noChangeAspect="1"/>
          </p:cNvPicPr>
          <p:nvPr>
            <p:ph idx="1"/>
          </p:nvPr>
        </p:nvPicPr>
        <p:blipFill>
          <a:blip r:embed="rId2"/>
          <a:stretch>
            <a:fillRect/>
          </a:stretch>
        </p:blipFill>
        <p:spPr>
          <a:xfrm>
            <a:off x="7207293" y="86683"/>
            <a:ext cx="3850348" cy="6684634"/>
          </a:xfrm>
        </p:spPr>
      </p:pic>
    </p:spTree>
    <p:extLst>
      <p:ext uri="{BB962C8B-B14F-4D97-AF65-F5344CB8AC3E}">
        <p14:creationId xmlns:p14="http://schemas.microsoft.com/office/powerpoint/2010/main" val="11460065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62860-C66D-4B51-8A32-65E35484F0C1}"/>
              </a:ext>
            </a:extLst>
          </p:cNvPr>
          <p:cNvSpPr>
            <a:spLocks noGrp="1"/>
          </p:cNvSpPr>
          <p:nvPr>
            <p:ph type="title"/>
          </p:nvPr>
        </p:nvSpPr>
        <p:spPr/>
        <p:txBody>
          <a:bodyPr/>
          <a:lstStyle/>
          <a:p>
            <a:r>
              <a:rPr lang="en-US" dirty="0"/>
              <a:t>Fine-tuning</a:t>
            </a:r>
          </a:p>
        </p:txBody>
      </p:sp>
      <p:sp>
        <p:nvSpPr>
          <p:cNvPr id="3" name="Content Placeholder 2">
            <a:extLst>
              <a:ext uri="{FF2B5EF4-FFF2-40B4-BE49-F238E27FC236}">
                <a16:creationId xmlns:a16="http://schemas.microsoft.com/office/drawing/2014/main" id="{5BCD1286-084C-4381-962D-2508CE357ABD}"/>
              </a:ext>
            </a:extLst>
          </p:cNvPr>
          <p:cNvSpPr>
            <a:spLocks noGrp="1"/>
          </p:cNvSpPr>
          <p:nvPr>
            <p:ph idx="1"/>
          </p:nvPr>
        </p:nvSpPr>
        <p:spPr/>
        <p:txBody>
          <a:bodyPr/>
          <a:lstStyle/>
          <a:p>
            <a:r>
              <a:rPr lang="en-US" dirty="0"/>
              <a:t>Fine-tuning lets you get more out of the models available through the API by providing:</a:t>
            </a:r>
          </a:p>
          <a:p>
            <a:r>
              <a:rPr lang="en-US" dirty="0"/>
              <a:t>Higher quality results than prompting</a:t>
            </a:r>
          </a:p>
          <a:p>
            <a:r>
              <a:rPr lang="en-US" dirty="0"/>
              <a:t>Ability to train on more examples than can fit in a prompt</a:t>
            </a:r>
          </a:p>
          <a:p>
            <a:r>
              <a:rPr lang="en-US" dirty="0"/>
              <a:t>Token savings due to shorter prompts</a:t>
            </a:r>
          </a:p>
          <a:p>
            <a:r>
              <a:rPr lang="en-US" dirty="0"/>
              <a:t>Lower latency requests</a:t>
            </a:r>
          </a:p>
          <a:p>
            <a:endParaRPr lang="en-US" dirty="0"/>
          </a:p>
        </p:txBody>
      </p:sp>
    </p:spTree>
    <p:extLst>
      <p:ext uri="{BB962C8B-B14F-4D97-AF65-F5344CB8AC3E}">
        <p14:creationId xmlns:p14="http://schemas.microsoft.com/office/powerpoint/2010/main" val="1069892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DEF82-EF58-443A-A73F-EA0E914108C8}"/>
              </a:ext>
            </a:extLst>
          </p:cNvPr>
          <p:cNvSpPr>
            <a:spLocks noGrp="1"/>
          </p:cNvSpPr>
          <p:nvPr>
            <p:ph type="title"/>
          </p:nvPr>
        </p:nvSpPr>
        <p:spPr/>
        <p:txBody>
          <a:bodyPr/>
          <a:lstStyle/>
          <a:p>
            <a:r>
              <a:rPr lang="en-US" dirty="0"/>
              <a:t>What models can be fine-tuned?</a:t>
            </a:r>
          </a:p>
        </p:txBody>
      </p:sp>
      <p:sp>
        <p:nvSpPr>
          <p:cNvPr id="3" name="Content Placeholder 2">
            <a:extLst>
              <a:ext uri="{FF2B5EF4-FFF2-40B4-BE49-F238E27FC236}">
                <a16:creationId xmlns:a16="http://schemas.microsoft.com/office/drawing/2014/main" id="{6F861E24-4CF4-4ECB-9AF6-7CAAB8AEF84C}"/>
              </a:ext>
            </a:extLst>
          </p:cNvPr>
          <p:cNvSpPr>
            <a:spLocks noGrp="1"/>
          </p:cNvSpPr>
          <p:nvPr>
            <p:ph idx="1"/>
          </p:nvPr>
        </p:nvSpPr>
        <p:spPr/>
        <p:txBody>
          <a:bodyPr/>
          <a:lstStyle/>
          <a:p>
            <a:r>
              <a:rPr lang="en-US" dirty="0"/>
              <a:t>Fine-tuning is currently available for the following models: gpt-3.5-turbo-0125 (recommended), gpt-3.5-turbo-1106, gpt-3.5-turbo-0613, babbage-002, davinci-002, and gpt-4-0613 (experimental)</a:t>
            </a:r>
          </a:p>
          <a:p>
            <a:endParaRPr lang="en-US" dirty="0"/>
          </a:p>
          <a:p>
            <a:endParaRPr lang="en-US" dirty="0"/>
          </a:p>
          <a:p>
            <a:endParaRPr lang="en-US" dirty="0"/>
          </a:p>
          <a:p>
            <a:r>
              <a:rPr lang="en-US" dirty="0"/>
              <a:t>https://platform.openai.com/docs/guides/fine-tuning</a:t>
            </a:r>
          </a:p>
          <a:p>
            <a:endParaRPr lang="en-US" dirty="0"/>
          </a:p>
        </p:txBody>
      </p:sp>
    </p:spTree>
    <p:extLst>
      <p:ext uri="{BB962C8B-B14F-4D97-AF65-F5344CB8AC3E}">
        <p14:creationId xmlns:p14="http://schemas.microsoft.com/office/powerpoint/2010/main" val="1540345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60B6-02CA-4B4E-BE43-F632E5F64EA2}"/>
              </a:ext>
            </a:extLst>
          </p:cNvPr>
          <p:cNvSpPr>
            <a:spLocks noGrp="1"/>
          </p:cNvSpPr>
          <p:nvPr>
            <p:ph type="title"/>
          </p:nvPr>
        </p:nvSpPr>
        <p:spPr/>
        <p:txBody>
          <a:bodyPr>
            <a:normAutofit fontScale="90000"/>
          </a:bodyPr>
          <a:lstStyle/>
          <a:p>
            <a:r>
              <a:rPr lang="en-US" sz="3600" dirty="0"/>
              <a:t>Fine-tuning for ‘gpt-3.5-turbo-0125’ is now available</a:t>
            </a:r>
          </a:p>
        </p:txBody>
      </p:sp>
      <p:pic>
        <p:nvPicPr>
          <p:cNvPr id="5" name="Content Placeholder 4">
            <a:extLst>
              <a:ext uri="{FF2B5EF4-FFF2-40B4-BE49-F238E27FC236}">
                <a16:creationId xmlns:a16="http://schemas.microsoft.com/office/drawing/2014/main" id="{BF3ABA52-9FC4-49D6-A27A-D6B157F363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7971" y="1846263"/>
            <a:ext cx="8016383" cy="4022725"/>
          </a:xfrm>
        </p:spPr>
      </p:pic>
    </p:spTree>
    <p:extLst>
      <p:ext uri="{BB962C8B-B14F-4D97-AF65-F5344CB8AC3E}">
        <p14:creationId xmlns:p14="http://schemas.microsoft.com/office/powerpoint/2010/main" val="1555939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BFDF5-188B-4DF0-9492-6084833612B0}"/>
              </a:ext>
            </a:extLst>
          </p:cNvPr>
          <p:cNvSpPr>
            <a:spLocks noGrp="1"/>
          </p:cNvSpPr>
          <p:nvPr>
            <p:ph type="title"/>
          </p:nvPr>
        </p:nvSpPr>
        <p:spPr/>
        <p:txBody>
          <a:bodyPr/>
          <a:lstStyle/>
          <a:p>
            <a:r>
              <a:rPr lang="en-US" dirty="0"/>
              <a:t>GPT-3.5</a:t>
            </a:r>
          </a:p>
        </p:txBody>
      </p:sp>
      <p:pic>
        <p:nvPicPr>
          <p:cNvPr id="5" name="Content Placeholder 4">
            <a:extLst>
              <a:ext uri="{FF2B5EF4-FFF2-40B4-BE49-F238E27FC236}">
                <a16:creationId xmlns:a16="http://schemas.microsoft.com/office/drawing/2014/main" id="{A30F72F4-A13B-413B-95A3-7E991191D0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6696" y="1080731"/>
            <a:ext cx="7108743" cy="4696537"/>
          </a:xfrm>
        </p:spPr>
      </p:pic>
    </p:spTree>
    <p:extLst>
      <p:ext uri="{BB962C8B-B14F-4D97-AF65-F5344CB8AC3E}">
        <p14:creationId xmlns:p14="http://schemas.microsoft.com/office/powerpoint/2010/main" val="2106899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FD94-C534-476A-BCCC-4D15770FB12D}"/>
              </a:ext>
            </a:extLst>
          </p:cNvPr>
          <p:cNvSpPr>
            <a:spLocks noGrp="1"/>
          </p:cNvSpPr>
          <p:nvPr>
            <p:ph type="title"/>
          </p:nvPr>
        </p:nvSpPr>
        <p:spPr/>
        <p:txBody>
          <a:bodyPr/>
          <a:lstStyle/>
          <a:p>
            <a:r>
              <a:rPr lang="en-US" dirty="0"/>
              <a:t>Telegram Web</a:t>
            </a:r>
            <a:br>
              <a:rPr lang="en-US" dirty="0"/>
            </a:br>
            <a:endParaRPr lang="en-US" dirty="0"/>
          </a:p>
        </p:txBody>
      </p:sp>
      <p:sp>
        <p:nvSpPr>
          <p:cNvPr id="3" name="Content Placeholder 2">
            <a:extLst>
              <a:ext uri="{FF2B5EF4-FFF2-40B4-BE49-F238E27FC236}">
                <a16:creationId xmlns:a16="http://schemas.microsoft.com/office/drawing/2014/main" id="{326DC861-7290-41D0-8575-526EEC761665}"/>
              </a:ext>
            </a:extLst>
          </p:cNvPr>
          <p:cNvSpPr>
            <a:spLocks noGrp="1"/>
          </p:cNvSpPr>
          <p:nvPr>
            <p:ph idx="1"/>
          </p:nvPr>
        </p:nvSpPr>
        <p:spPr/>
        <p:txBody>
          <a:bodyPr/>
          <a:lstStyle/>
          <a:p>
            <a:r>
              <a:rPr lang="th-TH" dirty="0"/>
              <a:t>แอปพลิเคชั่นแชทที่เน้นความปลอดภัยและความเป็นส่วนตัว เหมาะสำหรับการส่งข้อความลับ แชร์ไฟล์ขนาดใหญ่</a:t>
            </a:r>
          </a:p>
          <a:p>
            <a:endParaRPr lang="en-US" dirty="0"/>
          </a:p>
        </p:txBody>
      </p:sp>
      <p:pic>
        <p:nvPicPr>
          <p:cNvPr id="5" name="Picture 4">
            <a:extLst>
              <a:ext uri="{FF2B5EF4-FFF2-40B4-BE49-F238E27FC236}">
                <a16:creationId xmlns:a16="http://schemas.microsoft.com/office/drawing/2014/main" id="{2CD28917-31FC-490E-A92E-6941A71EE72A}"/>
              </a:ext>
            </a:extLst>
          </p:cNvPr>
          <p:cNvPicPr>
            <a:picLocks noChangeAspect="1"/>
          </p:cNvPicPr>
          <p:nvPr/>
        </p:nvPicPr>
        <p:blipFill>
          <a:blip r:embed="rId3"/>
          <a:stretch>
            <a:fillRect/>
          </a:stretch>
        </p:blipFill>
        <p:spPr>
          <a:xfrm>
            <a:off x="7268985" y="3312402"/>
            <a:ext cx="3464560" cy="2062238"/>
          </a:xfrm>
          <a:prstGeom prst="rect">
            <a:avLst/>
          </a:prstGeom>
        </p:spPr>
      </p:pic>
    </p:spTree>
    <p:extLst>
      <p:ext uri="{BB962C8B-B14F-4D97-AF65-F5344CB8AC3E}">
        <p14:creationId xmlns:p14="http://schemas.microsoft.com/office/powerpoint/2010/main" val="23297648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BC44E-25BF-41D2-A21E-42E078E13851}"/>
              </a:ext>
            </a:extLst>
          </p:cNvPr>
          <p:cNvSpPr>
            <a:spLocks noGrp="1"/>
          </p:cNvSpPr>
          <p:nvPr>
            <p:ph type="title"/>
          </p:nvPr>
        </p:nvSpPr>
        <p:spPr/>
        <p:txBody>
          <a:bodyPr/>
          <a:lstStyle/>
          <a:p>
            <a:r>
              <a:rPr lang="en-US" dirty="0"/>
              <a:t>GPT-3.5-turbo-1106, GPT-3.5-turbo-0613</a:t>
            </a:r>
          </a:p>
        </p:txBody>
      </p:sp>
      <p:pic>
        <p:nvPicPr>
          <p:cNvPr id="5" name="Content Placeholder 4">
            <a:extLst>
              <a:ext uri="{FF2B5EF4-FFF2-40B4-BE49-F238E27FC236}">
                <a16:creationId xmlns:a16="http://schemas.microsoft.com/office/drawing/2014/main" id="{65559173-4D66-437D-8D41-E0137AB8A0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69417" y="1881951"/>
            <a:ext cx="6653166" cy="4022725"/>
          </a:xfrm>
        </p:spPr>
      </p:pic>
    </p:spTree>
    <p:extLst>
      <p:ext uri="{BB962C8B-B14F-4D97-AF65-F5344CB8AC3E}">
        <p14:creationId xmlns:p14="http://schemas.microsoft.com/office/powerpoint/2010/main" val="1198593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B7F38-D5AE-48E6-81CE-4D4635000C67}"/>
              </a:ext>
            </a:extLst>
          </p:cNvPr>
          <p:cNvSpPr>
            <a:spLocks noGrp="1"/>
          </p:cNvSpPr>
          <p:nvPr>
            <p:ph type="title"/>
          </p:nvPr>
        </p:nvSpPr>
        <p:spPr/>
        <p:txBody>
          <a:bodyPr>
            <a:noAutofit/>
          </a:bodyPr>
          <a:lstStyle/>
          <a:p>
            <a:r>
              <a:rPr lang="en-US" sz="3600" dirty="0"/>
              <a:t>Preparing your dataset</a:t>
            </a:r>
            <a:r>
              <a:rPr lang="th-TH" sz="3600" dirty="0"/>
              <a:t> </a:t>
            </a:r>
            <a:r>
              <a:rPr lang="en-US" sz="3600" dirty="0"/>
              <a:t>- Example format</a:t>
            </a:r>
          </a:p>
        </p:txBody>
      </p:sp>
      <p:pic>
        <p:nvPicPr>
          <p:cNvPr id="5" name="Content Placeholder 4">
            <a:extLst>
              <a:ext uri="{FF2B5EF4-FFF2-40B4-BE49-F238E27FC236}">
                <a16:creationId xmlns:a16="http://schemas.microsoft.com/office/drawing/2014/main" id="{FEDE4178-F625-4CBF-A243-9E47455174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8912" y="2572344"/>
            <a:ext cx="9316750" cy="2857899"/>
          </a:xfrm>
        </p:spPr>
      </p:pic>
    </p:spTree>
    <p:extLst>
      <p:ext uri="{BB962C8B-B14F-4D97-AF65-F5344CB8AC3E}">
        <p14:creationId xmlns:p14="http://schemas.microsoft.com/office/powerpoint/2010/main" val="4216163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DFB30-BF85-48C4-B82B-6494B7656A99}"/>
              </a:ext>
            </a:extLst>
          </p:cNvPr>
          <p:cNvSpPr>
            <a:spLocks noGrp="1"/>
          </p:cNvSpPr>
          <p:nvPr>
            <p:ph type="title"/>
          </p:nvPr>
        </p:nvSpPr>
        <p:spPr/>
        <p:txBody>
          <a:bodyPr>
            <a:noAutofit/>
          </a:bodyPr>
          <a:lstStyle/>
          <a:p>
            <a:r>
              <a:rPr lang="en-US" sz="3600" dirty="0"/>
              <a:t>Preparing your dataset</a:t>
            </a:r>
            <a:r>
              <a:rPr lang="th-TH" sz="3600" dirty="0"/>
              <a:t> </a:t>
            </a:r>
            <a:r>
              <a:rPr lang="en-US" sz="3600" dirty="0"/>
              <a:t>- Example format</a:t>
            </a:r>
          </a:p>
        </p:txBody>
      </p:sp>
      <p:pic>
        <p:nvPicPr>
          <p:cNvPr id="5" name="Content Placeholder 4">
            <a:extLst>
              <a:ext uri="{FF2B5EF4-FFF2-40B4-BE49-F238E27FC236}">
                <a16:creationId xmlns:a16="http://schemas.microsoft.com/office/drawing/2014/main" id="{109936CB-DA6E-4A5B-9C9B-B6A72F6E19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8869" y="1825625"/>
            <a:ext cx="8056836" cy="4351338"/>
          </a:xfrm>
        </p:spPr>
      </p:pic>
    </p:spTree>
    <p:extLst>
      <p:ext uri="{BB962C8B-B14F-4D97-AF65-F5344CB8AC3E}">
        <p14:creationId xmlns:p14="http://schemas.microsoft.com/office/powerpoint/2010/main" val="15292062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4FA7-E008-4D31-A364-3CEA08D09C11}"/>
              </a:ext>
            </a:extLst>
          </p:cNvPr>
          <p:cNvSpPr>
            <a:spLocks noGrp="1"/>
          </p:cNvSpPr>
          <p:nvPr>
            <p:ph type="title"/>
          </p:nvPr>
        </p:nvSpPr>
        <p:spPr/>
        <p:txBody>
          <a:bodyPr>
            <a:normAutofit/>
          </a:bodyPr>
          <a:lstStyle/>
          <a:p>
            <a:r>
              <a:rPr lang="en-US" dirty="0"/>
              <a:t>Documentation for the JSON Lines text file format</a:t>
            </a:r>
          </a:p>
        </p:txBody>
      </p:sp>
      <p:pic>
        <p:nvPicPr>
          <p:cNvPr id="5" name="Content Placeholder 4">
            <a:extLst>
              <a:ext uri="{FF2B5EF4-FFF2-40B4-BE49-F238E27FC236}">
                <a16:creationId xmlns:a16="http://schemas.microsoft.com/office/drawing/2014/main" id="{DF84A789-C572-4DEB-947B-C27C362FD9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5200" y="1846263"/>
            <a:ext cx="8021925" cy="4022725"/>
          </a:xfrm>
        </p:spPr>
      </p:pic>
    </p:spTree>
    <p:extLst>
      <p:ext uri="{BB962C8B-B14F-4D97-AF65-F5344CB8AC3E}">
        <p14:creationId xmlns:p14="http://schemas.microsoft.com/office/powerpoint/2010/main" val="40839852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16C41-FE03-43A2-BDE3-AEAFCE496D3F}"/>
              </a:ext>
            </a:extLst>
          </p:cNvPr>
          <p:cNvSpPr>
            <a:spLocks noGrp="1"/>
          </p:cNvSpPr>
          <p:nvPr>
            <p:ph type="title"/>
          </p:nvPr>
        </p:nvSpPr>
        <p:spPr/>
        <p:txBody>
          <a:bodyPr/>
          <a:lstStyle/>
          <a:p>
            <a:r>
              <a:rPr lang="en-US" dirty="0"/>
              <a:t>Examples - Better than CSV</a:t>
            </a:r>
          </a:p>
        </p:txBody>
      </p:sp>
      <p:sp>
        <p:nvSpPr>
          <p:cNvPr id="3" name="Content Placeholder 2">
            <a:extLst>
              <a:ext uri="{FF2B5EF4-FFF2-40B4-BE49-F238E27FC236}">
                <a16:creationId xmlns:a16="http://schemas.microsoft.com/office/drawing/2014/main" id="{0F44B8AC-2D8E-4BE0-AAE1-2FAD57C6048E}"/>
              </a:ext>
            </a:extLst>
          </p:cNvPr>
          <p:cNvSpPr>
            <a:spLocks noGrp="1"/>
          </p:cNvSpPr>
          <p:nvPr>
            <p:ph idx="1"/>
          </p:nvPr>
        </p:nvSpPr>
        <p:spPr/>
        <p:txBody>
          <a:bodyPr/>
          <a:lstStyle/>
          <a:p>
            <a:r>
              <a:rPr lang="en-US" dirty="0"/>
              <a:t>["Name", "Session", "Score", "Completed"]</a:t>
            </a:r>
          </a:p>
          <a:p>
            <a:r>
              <a:rPr lang="en-US" dirty="0"/>
              <a:t>["Gilbert", "2013", 24, true]</a:t>
            </a:r>
          </a:p>
          <a:p>
            <a:r>
              <a:rPr lang="en-US" dirty="0"/>
              <a:t>["Alexa", "2013", 29, true]</a:t>
            </a:r>
          </a:p>
          <a:p>
            <a:r>
              <a:rPr lang="en-US" dirty="0"/>
              <a:t>["May", "2012B", 14, false]</a:t>
            </a:r>
          </a:p>
          <a:p>
            <a:r>
              <a:rPr lang="en-US" dirty="0"/>
              <a:t>["Deloise", "2012A", 19, true] </a:t>
            </a:r>
          </a:p>
        </p:txBody>
      </p:sp>
    </p:spTree>
    <p:extLst>
      <p:ext uri="{BB962C8B-B14F-4D97-AF65-F5344CB8AC3E}">
        <p14:creationId xmlns:p14="http://schemas.microsoft.com/office/powerpoint/2010/main" val="231470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DECB2-AF57-40CA-8B0B-98A0B511AE3C}"/>
              </a:ext>
            </a:extLst>
          </p:cNvPr>
          <p:cNvSpPr>
            <a:spLocks noGrp="1"/>
          </p:cNvSpPr>
          <p:nvPr>
            <p:ph type="title"/>
          </p:nvPr>
        </p:nvSpPr>
        <p:spPr/>
        <p:txBody>
          <a:bodyPr/>
          <a:lstStyle/>
          <a:p>
            <a:r>
              <a:rPr lang="en-US" dirty="0"/>
              <a:t>Examples - Easy Nested Data</a:t>
            </a:r>
          </a:p>
        </p:txBody>
      </p:sp>
      <p:sp>
        <p:nvSpPr>
          <p:cNvPr id="3" name="Content Placeholder 2">
            <a:extLst>
              <a:ext uri="{FF2B5EF4-FFF2-40B4-BE49-F238E27FC236}">
                <a16:creationId xmlns:a16="http://schemas.microsoft.com/office/drawing/2014/main" id="{0A41ABD9-E067-4816-8490-CDAB920BDECB}"/>
              </a:ext>
            </a:extLst>
          </p:cNvPr>
          <p:cNvSpPr>
            <a:spLocks noGrp="1"/>
          </p:cNvSpPr>
          <p:nvPr>
            <p:ph idx="1"/>
          </p:nvPr>
        </p:nvSpPr>
        <p:spPr/>
        <p:txBody>
          <a:bodyPr/>
          <a:lstStyle/>
          <a:p>
            <a:r>
              <a:rPr lang="en-US" dirty="0"/>
              <a:t>{"name": "Gilbert", "wins": [["straight", "7♣"], ["one pair", "10♥"]]}</a:t>
            </a:r>
          </a:p>
          <a:p>
            <a:r>
              <a:rPr lang="en-US" dirty="0"/>
              <a:t>{"name": "Alexa", "wins": [["two pair", "4♠"], ["two pair", "9♠"]]}</a:t>
            </a:r>
          </a:p>
          <a:p>
            <a:r>
              <a:rPr lang="en-US" dirty="0"/>
              <a:t>{"name": "May", "wins": []}</a:t>
            </a:r>
          </a:p>
          <a:p>
            <a:r>
              <a:rPr lang="en-US" dirty="0"/>
              <a:t>{"name": "Deloise", "wins": [["three of a kind", "5♣"]]}</a:t>
            </a:r>
          </a:p>
        </p:txBody>
      </p:sp>
    </p:spTree>
    <p:extLst>
      <p:ext uri="{BB962C8B-B14F-4D97-AF65-F5344CB8AC3E}">
        <p14:creationId xmlns:p14="http://schemas.microsoft.com/office/powerpoint/2010/main" val="13977713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64371-9BA8-48D3-A66E-4024FD6FFFED}"/>
              </a:ext>
            </a:extLst>
          </p:cNvPr>
          <p:cNvSpPr>
            <a:spLocks noGrp="1"/>
          </p:cNvSpPr>
          <p:nvPr>
            <p:ph type="title"/>
          </p:nvPr>
        </p:nvSpPr>
        <p:spPr>
          <a:xfrm>
            <a:off x="1097280" y="1107440"/>
            <a:ext cx="3521854" cy="4143290"/>
          </a:xfrm>
        </p:spPr>
        <p:txBody>
          <a:bodyPr/>
          <a:lstStyle/>
          <a:p>
            <a:r>
              <a:rPr lang="en-US" dirty="0"/>
              <a:t>"</a:t>
            </a:r>
            <a:r>
              <a:rPr lang="en-US" dirty="0" err="1"/>
              <a:t>jq</a:t>
            </a:r>
            <a:r>
              <a:rPr lang="en-US" dirty="0"/>
              <a:t>" tool to make viewing large structures easier</a:t>
            </a:r>
          </a:p>
        </p:txBody>
      </p:sp>
      <p:pic>
        <p:nvPicPr>
          <p:cNvPr id="6" name="Content Placeholder 5">
            <a:extLst>
              <a:ext uri="{FF2B5EF4-FFF2-40B4-BE49-F238E27FC236}">
                <a16:creationId xmlns:a16="http://schemas.microsoft.com/office/drawing/2014/main" id="{7A775D8A-B694-4D6E-B692-F9A4731C9B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7864" y="18854"/>
            <a:ext cx="6894136" cy="6311637"/>
          </a:xfrm>
        </p:spPr>
      </p:pic>
    </p:spTree>
    <p:extLst>
      <p:ext uri="{BB962C8B-B14F-4D97-AF65-F5344CB8AC3E}">
        <p14:creationId xmlns:p14="http://schemas.microsoft.com/office/powerpoint/2010/main" val="911608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421A5-B531-44CE-90F8-B5560A5B1456}"/>
              </a:ext>
            </a:extLst>
          </p:cNvPr>
          <p:cNvSpPr>
            <a:spLocks noGrp="1"/>
          </p:cNvSpPr>
          <p:nvPr>
            <p:ph type="title"/>
          </p:nvPr>
        </p:nvSpPr>
        <p:spPr/>
        <p:txBody>
          <a:bodyPr/>
          <a:lstStyle/>
          <a:p>
            <a:r>
              <a:rPr lang="en-US" dirty="0" err="1"/>
              <a:t>jsonl</a:t>
            </a:r>
            <a:endParaRPr lang="en-US" dirty="0"/>
          </a:p>
        </p:txBody>
      </p:sp>
      <p:pic>
        <p:nvPicPr>
          <p:cNvPr id="5" name="Content Placeholder 4">
            <a:extLst>
              <a:ext uri="{FF2B5EF4-FFF2-40B4-BE49-F238E27FC236}">
                <a16:creationId xmlns:a16="http://schemas.microsoft.com/office/drawing/2014/main" id="{780D6107-E185-4C7C-BB47-257FB817B8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3114790"/>
            <a:ext cx="10058400" cy="1485671"/>
          </a:xfrm>
        </p:spPr>
      </p:pic>
    </p:spTree>
    <p:extLst>
      <p:ext uri="{BB962C8B-B14F-4D97-AF65-F5344CB8AC3E}">
        <p14:creationId xmlns:p14="http://schemas.microsoft.com/office/powerpoint/2010/main" val="2660279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BC92A-7D58-4E6B-9365-2904110BD89D}"/>
              </a:ext>
            </a:extLst>
          </p:cNvPr>
          <p:cNvSpPr>
            <a:spLocks noGrp="1"/>
          </p:cNvSpPr>
          <p:nvPr>
            <p:ph type="title"/>
          </p:nvPr>
        </p:nvSpPr>
        <p:spPr/>
        <p:txBody>
          <a:bodyPr/>
          <a:lstStyle/>
          <a:p>
            <a:r>
              <a:rPr lang="en-US" dirty="0"/>
              <a:t>Create a fine-tuned model</a:t>
            </a:r>
          </a:p>
        </p:txBody>
      </p:sp>
      <p:pic>
        <p:nvPicPr>
          <p:cNvPr id="5" name="Content Placeholder 4">
            <a:extLst>
              <a:ext uri="{FF2B5EF4-FFF2-40B4-BE49-F238E27FC236}">
                <a16:creationId xmlns:a16="http://schemas.microsoft.com/office/drawing/2014/main" id="{2B1DE560-5383-41C7-B6E5-433451E7A1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9140" y="1846263"/>
            <a:ext cx="7314045" cy="4022725"/>
          </a:xfrm>
        </p:spPr>
      </p:pic>
    </p:spTree>
    <p:extLst>
      <p:ext uri="{BB962C8B-B14F-4D97-AF65-F5344CB8AC3E}">
        <p14:creationId xmlns:p14="http://schemas.microsoft.com/office/powerpoint/2010/main" val="510723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BF9A-F41E-48F8-BA2C-CA363819CE75}"/>
              </a:ext>
            </a:extLst>
          </p:cNvPr>
          <p:cNvSpPr>
            <a:spLocks noGrp="1"/>
          </p:cNvSpPr>
          <p:nvPr>
            <p:ph type="title"/>
          </p:nvPr>
        </p:nvSpPr>
        <p:spPr/>
        <p:txBody>
          <a:bodyPr/>
          <a:lstStyle/>
          <a:p>
            <a:r>
              <a:rPr lang="en-US" dirty="0"/>
              <a:t>Create</a:t>
            </a:r>
          </a:p>
        </p:txBody>
      </p:sp>
      <p:pic>
        <p:nvPicPr>
          <p:cNvPr id="9" name="Content Placeholder 8">
            <a:extLst>
              <a:ext uri="{FF2B5EF4-FFF2-40B4-BE49-F238E27FC236}">
                <a16:creationId xmlns:a16="http://schemas.microsoft.com/office/drawing/2014/main" id="{C71F36B5-C21B-4E8E-9061-C2732D27DC8A}"/>
              </a:ext>
            </a:extLst>
          </p:cNvPr>
          <p:cNvPicPr>
            <a:picLocks noGrp="1" noChangeAspect="1"/>
          </p:cNvPicPr>
          <p:nvPr>
            <p:ph idx="1"/>
          </p:nvPr>
        </p:nvPicPr>
        <p:blipFill>
          <a:blip r:embed="rId2"/>
          <a:stretch>
            <a:fillRect/>
          </a:stretch>
        </p:blipFill>
        <p:spPr>
          <a:xfrm>
            <a:off x="5022433" y="447188"/>
            <a:ext cx="7006168" cy="6091134"/>
          </a:xfrm>
        </p:spPr>
      </p:pic>
    </p:spTree>
    <p:extLst>
      <p:ext uri="{BB962C8B-B14F-4D97-AF65-F5344CB8AC3E}">
        <p14:creationId xmlns:p14="http://schemas.microsoft.com/office/powerpoint/2010/main" val="296153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CB79-A70C-4581-BDD5-ECF786974391}"/>
              </a:ext>
            </a:extLst>
          </p:cNvPr>
          <p:cNvSpPr>
            <a:spLocks noGrp="1"/>
          </p:cNvSpPr>
          <p:nvPr>
            <p:ph type="title"/>
          </p:nvPr>
        </p:nvSpPr>
        <p:spPr/>
        <p:txBody>
          <a:bodyPr/>
          <a:lstStyle/>
          <a:p>
            <a:r>
              <a:rPr lang="en-US" dirty="0" err="1"/>
              <a:t>ChatBot</a:t>
            </a:r>
            <a:endParaRPr lang="en-US" dirty="0"/>
          </a:p>
        </p:txBody>
      </p:sp>
      <p:sp>
        <p:nvSpPr>
          <p:cNvPr id="3" name="Content Placeholder 2">
            <a:extLst>
              <a:ext uri="{FF2B5EF4-FFF2-40B4-BE49-F238E27FC236}">
                <a16:creationId xmlns:a16="http://schemas.microsoft.com/office/drawing/2014/main" id="{36927961-2849-44C4-822E-B2BD8AF3AE21}"/>
              </a:ext>
            </a:extLst>
          </p:cNvPr>
          <p:cNvSpPr>
            <a:spLocks noGrp="1"/>
          </p:cNvSpPr>
          <p:nvPr>
            <p:ph idx="1"/>
          </p:nvPr>
        </p:nvSpPr>
        <p:spPr/>
        <p:txBody>
          <a:bodyPr>
            <a:normAutofit/>
          </a:bodyPr>
          <a:lstStyle/>
          <a:p>
            <a:r>
              <a:rPr lang="en-US" dirty="0" err="1"/>
              <a:t>Dialogflow</a:t>
            </a:r>
            <a:endParaRPr lang="en-US" dirty="0"/>
          </a:p>
          <a:p>
            <a:r>
              <a:rPr lang="en-US" dirty="0" err="1"/>
              <a:t>ChatFuel</a:t>
            </a:r>
            <a:endParaRPr lang="en-US" dirty="0"/>
          </a:p>
          <a:p>
            <a:r>
              <a:rPr lang="en-US" dirty="0"/>
              <a:t>Wit.ai</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67382EAF-1DE3-46AE-BBF7-CA6B614EE2C1}"/>
              </a:ext>
            </a:extLst>
          </p:cNvPr>
          <p:cNvPicPr>
            <a:picLocks noChangeAspect="1"/>
          </p:cNvPicPr>
          <p:nvPr/>
        </p:nvPicPr>
        <p:blipFill>
          <a:blip r:embed="rId2"/>
          <a:stretch>
            <a:fillRect/>
          </a:stretch>
        </p:blipFill>
        <p:spPr>
          <a:xfrm>
            <a:off x="5704840" y="1623060"/>
            <a:ext cx="3611880" cy="3611880"/>
          </a:xfrm>
          <a:prstGeom prst="rect">
            <a:avLst/>
          </a:prstGeom>
        </p:spPr>
      </p:pic>
    </p:spTree>
    <p:extLst>
      <p:ext uri="{BB962C8B-B14F-4D97-AF65-F5344CB8AC3E}">
        <p14:creationId xmlns:p14="http://schemas.microsoft.com/office/powerpoint/2010/main" val="3438870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7C54-1F03-4F21-BFEF-6249C1F4D82C}"/>
              </a:ext>
            </a:extLst>
          </p:cNvPr>
          <p:cNvSpPr>
            <a:spLocks noGrp="1"/>
          </p:cNvSpPr>
          <p:nvPr>
            <p:ph type="title"/>
          </p:nvPr>
        </p:nvSpPr>
        <p:spPr/>
        <p:txBody>
          <a:bodyPr/>
          <a:lstStyle/>
          <a:p>
            <a:r>
              <a:rPr lang="en-US" dirty="0"/>
              <a:t>Notify</a:t>
            </a:r>
          </a:p>
        </p:txBody>
      </p:sp>
      <p:pic>
        <p:nvPicPr>
          <p:cNvPr id="5" name="Content Placeholder 4">
            <a:extLst>
              <a:ext uri="{FF2B5EF4-FFF2-40B4-BE49-F238E27FC236}">
                <a16:creationId xmlns:a16="http://schemas.microsoft.com/office/drawing/2014/main" id="{8C205A05-6A71-4652-B1DC-F5B3F2E1A5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09825" y="1546164"/>
            <a:ext cx="5103695" cy="4934236"/>
          </a:xfrm>
        </p:spPr>
      </p:pic>
    </p:spTree>
    <p:extLst>
      <p:ext uri="{BB962C8B-B14F-4D97-AF65-F5344CB8AC3E}">
        <p14:creationId xmlns:p14="http://schemas.microsoft.com/office/powerpoint/2010/main" val="25861915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14907-A0E2-46D8-95D5-91D07C90E245}"/>
              </a:ext>
            </a:extLst>
          </p:cNvPr>
          <p:cNvSpPr>
            <a:spLocks noGrp="1"/>
          </p:cNvSpPr>
          <p:nvPr>
            <p:ph type="title"/>
          </p:nvPr>
        </p:nvSpPr>
        <p:spPr/>
        <p:txBody>
          <a:bodyPr/>
          <a:lstStyle/>
          <a:p>
            <a:r>
              <a:rPr lang="en-US" dirty="0"/>
              <a:t>Ft: model gpt3.5 0125</a:t>
            </a:r>
          </a:p>
        </p:txBody>
      </p:sp>
      <p:pic>
        <p:nvPicPr>
          <p:cNvPr id="9" name="Content Placeholder 8">
            <a:extLst>
              <a:ext uri="{FF2B5EF4-FFF2-40B4-BE49-F238E27FC236}">
                <a16:creationId xmlns:a16="http://schemas.microsoft.com/office/drawing/2014/main" id="{C44621B7-7988-423D-AFA1-D02A66F814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9976" y="1846263"/>
            <a:ext cx="8512373" cy="4022725"/>
          </a:xfrm>
        </p:spPr>
      </p:pic>
    </p:spTree>
    <p:extLst>
      <p:ext uri="{BB962C8B-B14F-4D97-AF65-F5344CB8AC3E}">
        <p14:creationId xmlns:p14="http://schemas.microsoft.com/office/powerpoint/2010/main" val="393582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6EC1-3EFE-4C9D-B287-0C16C57529C9}"/>
              </a:ext>
            </a:extLst>
          </p:cNvPr>
          <p:cNvSpPr>
            <a:spLocks noGrp="1"/>
          </p:cNvSpPr>
          <p:nvPr>
            <p:ph type="title"/>
          </p:nvPr>
        </p:nvSpPr>
        <p:spPr/>
        <p:txBody>
          <a:bodyPr/>
          <a:lstStyle/>
          <a:p>
            <a:r>
              <a:rPr lang="en-US" dirty="0"/>
              <a:t>Ft: model gpt3.5 (0163, 1106, 0125)</a:t>
            </a:r>
          </a:p>
        </p:txBody>
      </p:sp>
      <p:pic>
        <p:nvPicPr>
          <p:cNvPr id="5" name="Content Placeholder 4">
            <a:extLst>
              <a:ext uri="{FF2B5EF4-FFF2-40B4-BE49-F238E27FC236}">
                <a16:creationId xmlns:a16="http://schemas.microsoft.com/office/drawing/2014/main" id="{BCDAA5DF-297A-4771-9E71-4FC8D0E10F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2463" y="1940531"/>
            <a:ext cx="8766765" cy="4022725"/>
          </a:xfrm>
        </p:spPr>
      </p:pic>
    </p:spTree>
    <p:extLst>
      <p:ext uri="{BB962C8B-B14F-4D97-AF65-F5344CB8AC3E}">
        <p14:creationId xmlns:p14="http://schemas.microsoft.com/office/powerpoint/2010/main" val="37855376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6F686-2E3D-4A52-AB98-9E3D3D3A9C6B}"/>
              </a:ext>
            </a:extLst>
          </p:cNvPr>
          <p:cNvSpPr>
            <a:spLocks noGrp="1"/>
          </p:cNvSpPr>
          <p:nvPr>
            <p:ph type="title"/>
          </p:nvPr>
        </p:nvSpPr>
        <p:spPr/>
        <p:txBody>
          <a:bodyPr/>
          <a:lstStyle/>
          <a:p>
            <a:r>
              <a:rPr lang="en-US" dirty="0"/>
              <a:t>Playground</a:t>
            </a:r>
          </a:p>
        </p:txBody>
      </p:sp>
      <p:pic>
        <p:nvPicPr>
          <p:cNvPr id="5" name="Content Placeholder 4">
            <a:extLst>
              <a:ext uri="{FF2B5EF4-FFF2-40B4-BE49-F238E27FC236}">
                <a16:creationId xmlns:a16="http://schemas.microsoft.com/office/drawing/2014/main" id="{6C76A0D3-10CC-4F7C-8D46-FFD3FC8E7D68}"/>
              </a:ext>
            </a:extLst>
          </p:cNvPr>
          <p:cNvPicPr>
            <a:picLocks noGrp="1" noChangeAspect="1"/>
          </p:cNvPicPr>
          <p:nvPr>
            <p:ph idx="1"/>
          </p:nvPr>
        </p:nvPicPr>
        <p:blipFill>
          <a:blip r:embed="rId2"/>
          <a:stretch>
            <a:fillRect/>
          </a:stretch>
        </p:blipFill>
        <p:spPr>
          <a:xfrm>
            <a:off x="3748342" y="669702"/>
            <a:ext cx="8190297" cy="5518596"/>
          </a:xfrm>
        </p:spPr>
      </p:pic>
    </p:spTree>
    <p:extLst>
      <p:ext uri="{BB962C8B-B14F-4D97-AF65-F5344CB8AC3E}">
        <p14:creationId xmlns:p14="http://schemas.microsoft.com/office/powerpoint/2010/main" val="38246988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1D74-0BCD-4150-9841-1A3C5DD2BE06}"/>
              </a:ext>
            </a:extLst>
          </p:cNvPr>
          <p:cNvSpPr>
            <a:spLocks noGrp="1"/>
          </p:cNvSpPr>
          <p:nvPr>
            <p:ph type="title"/>
          </p:nvPr>
        </p:nvSpPr>
        <p:spPr/>
        <p:txBody>
          <a:bodyPr/>
          <a:lstStyle/>
          <a:p>
            <a:r>
              <a:rPr lang="en-US" dirty="0" err="1"/>
              <a:t>OpenAI</a:t>
            </a:r>
            <a:r>
              <a:rPr lang="en-US" dirty="0"/>
              <a:t> API</a:t>
            </a:r>
          </a:p>
        </p:txBody>
      </p:sp>
      <p:pic>
        <p:nvPicPr>
          <p:cNvPr id="5" name="Content Placeholder 4">
            <a:extLst>
              <a:ext uri="{FF2B5EF4-FFF2-40B4-BE49-F238E27FC236}">
                <a16:creationId xmlns:a16="http://schemas.microsoft.com/office/drawing/2014/main" id="{4E890B50-17C1-4AC2-A223-6088433AFC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4793" y="2002559"/>
            <a:ext cx="5647340" cy="387682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35953AD-08B8-44E3-960A-977722B5F1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705" y="453747"/>
            <a:ext cx="4879721" cy="59505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8412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14F87-9CD3-4759-8152-7505BD580740}"/>
              </a:ext>
            </a:extLst>
          </p:cNvPr>
          <p:cNvSpPr>
            <a:spLocks noGrp="1"/>
          </p:cNvSpPr>
          <p:nvPr>
            <p:ph type="title"/>
          </p:nvPr>
        </p:nvSpPr>
        <p:spPr/>
        <p:txBody>
          <a:bodyPr/>
          <a:lstStyle/>
          <a:p>
            <a:r>
              <a:rPr lang="en-US" dirty="0"/>
              <a:t>Usage</a:t>
            </a:r>
          </a:p>
        </p:txBody>
      </p:sp>
      <p:pic>
        <p:nvPicPr>
          <p:cNvPr id="5" name="Content Placeholder 4">
            <a:extLst>
              <a:ext uri="{FF2B5EF4-FFF2-40B4-BE49-F238E27FC236}">
                <a16:creationId xmlns:a16="http://schemas.microsoft.com/office/drawing/2014/main" id="{CA4BD5B7-5A67-464F-86BA-A8CFA976CC2A}"/>
              </a:ext>
            </a:extLst>
          </p:cNvPr>
          <p:cNvPicPr>
            <a:picLocks noGrp="1" noChangeAspect="1"/>
          </p:cNvPicPr>
          <p:nvPr>
            <p:ph idx="1"/>
          </p:nvPr>
        </p:nvPicPr>
        <p:blipFill>
          <a:blip r:embed="rId2"/>
          <a:stretch>
            <a:fillRect/>
          </a:stretch>
        </p:blipFill>
        <p:spPr>
          <a:xfrm>
            <a:off x="3189051" y="953324"/>
            <a:ext cx="8174706" cy="4677921"/>
          </a:xfrm>
        </p:spPr>
      </p:pic>
    </p:spTree>
    <p:extLst>
      <p:ext uri="{BB962C8B-B14F-4D97-AF65-F5344CB8AC3E}">
        <p14:creationId xmlns:p14="http://schemas.microsoft.com/office/powerpoint/2010/main" val="30397229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EF6C2-0D80-48EF-969F-48CE56910154}"/>
              </a:ext>
            </a:extLst>
          </p:cNvPr>
          <p:cNvSpPr>
            <a:spLocks noGrp="1"/>
          </p:cNvSpPr>
          <p:nvPr>
            <p:ph type="title"/>
          </p:nvPr>
        </p:nvSpPr>
        <p:spPr/>
        <p:txBody>
          <a:bodyPr/>
          <a:lstStyle/>
          <a:p>
            <a:r>
              <a:rPr lang="en-US" dirty="0"/>
              <a:t>Usage</a:t>
            </a:r>
          </a:p>
        </p:txBody>
      </p:sp>
      <p:pic>
        <p:nvPicPr>
          <p:cNvPr id="5" name="Content Placeholder 4">
            <a:extLst>
              <a:ext uri="{FF2B5EF4-FFF2-40B4-BE49-F238E27FC236}">
                <a16:creationId xmlns:a16="http://schemas.microsoft.com/office/drawing/2014/main" id="{32AC9D02-5DAA-40D2-88BE-F002D99D0F7C}"/>
              </a:ext>
            </a:extLst>
          </p:cNvPr>
          <p:cNvPicPr>
            <a:picLocks noGrp="1" noChangeAspect="1"/>
          </p:cNvPicPr>
          <p:nvPr>
            <p:ph idx="1"/>
          </p:nvPr>
        </p:nvPicPr>
        <p:blipFill>
          <a:blip r:embed="rId2"/>
          <a:stretch>
            <a:fillRect/>
          </a:stretch>
        </p:blipFill>
        <p:spPr>
          <a:xfrm>
            <a:off x="2876888" y="1162291"/>
            <a:ext cx="8725728" cy="4533417"/>
          </a:xfrm>
        </p:spPr>
      </p:pic>
    </p:spTree>
    <p:extLst>
      <p:ext uri="{BB962C8B-B14F-4D97-AF65-F5344CB8AC3E}">
        <p14:creationId xmlns:p14="http://schemas.microsoft.com/office/powerpoint/2010/main" val="29561832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7AE0-760F-438E-B957-97A972E250E1}"/>
              </a:ext>
            </a:extLst>
          </p:cNvPr>
          <p:cNvSpPr>
            <a:spLocks noGrp="1"/>
          </p:cNvSpPr>
          <p:nvPr>
            <p:ph type="title"/>
          </p:nvPr>
        </p:nvSpPr>
        <p:spPr/>
        <p:txBody>
          <a:bodyPr/>
          <a:lstStyle/>
          <a:p>
            <a:r>
              <a:rPr lang="en-US" dirty="0"/>
              <a:t>Prepare data for </a:t>
            </a:r>
            <a:r>
              <a:rPr lang="en-US" dirty="0" err="1"/>
              <a:t>OpenAI</a:t>
            </a:r>
            <a:r>
              <a:rPr lang="en-US" dirty="0"/>
              <a:t> API</a:t>
            </a:r>
          </a:p>
        </p:txBody>
      </p:sp>
      <p:sp>
        <p:nvSpPr>
          <p:cNvPr id="3" name="Content Placeholder 2">
            <a:extLst>
              <a:ext uri="{FF2B5EF4-FFF2-40B4-BE49-F238E27FC236}">
                <a16:creationId xmlns:a16="http://schemas.microsoft.com/office/drawing/2014/main" id="{9BD9F61E-BE36-4DF3-81D6-C84EAD3928F2}"/>
              </a:ext>
            </a:extLst>
          </p:cNvPr>
          <p:cNvSpPr>
            <a:spLocks noGrp="1"/>
          </p:cNvSpPr>
          <p:nvPr>
            <p:ph idx="1"/>
          </p:nvPr>
        </p:nvSpPr>
        <p:spPr/>
        <p:txBody>
          <a:bodyPr/>
          <a:lstStyle/>
          <a:p>
            <a:pPr marL="0" indent="0">
              <a:buNone/>
            </a:pPr>
            <a:r>
              <a:rPr lang="en-US" dirty="0"/>
              <a:t>$data = array(</a:t>
            </a:r>
          </a:p>
          <a:p>
            <a:pPr marL="0" indent="0">
              <a:buNone/>
            </a:pPr>
            <a:r>
              <a:rPr lang="en-US" dirty="0"/>
              <a:t>   "model" =&gt;  ft:gpt-3.5-turbo-0125:personal::8xe2NuPn</a:t>
            </a:r>
          </a:p>
          <a:p>
            <a:pPr marL="0" indent="0">
              <a:buNone/>
            </a:pPr>
            <a:r>
              <a:rPr lang="en-US" dirty="0"/>
              <a:t>    "messages" =&gt; array(),</a:t>
            </a:r>
          </a:p>
          <a:p>
            <a:pPr marL="0" indent="0">
              <a:buNone/>
            </a:pPr>
            <a:r>
              <a:rPr lang="en-US" dirty="0"/>
              <a:t>    "temperature" =&gt; 0,</a:t>
            </a:r>
          </a:p>
          <a:p>
            <a:pPr marL="0" indent="0">
              <a:buNone/>
            </a:pPr>
            <a:r>
              <a:rPr lang="en-US" dirty="0"/>
              <a:t>    "</a:t>
            </a:r>
            <a:r>
              <a:rPr lang="en-US" dirty="0" err="1"/>
              <a:t>max_tokens</a:t>
            </a:r>
            <a:r>
              <a:rPr lang="en-US" dirty="0"/>
              <a:t>" =&gt; 1000</a:t>
            </a:r>
          </a:p>
          <a:p>
            <a:pPr marL="0" indent="0">
              <a:buNone/>
            </a:pPr>
            <a:r>
              <a:rPr lang="en-US" dirty="0"/>
              <a: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465835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CA67-2F22-408F-BC61-4683B011BC94}"/>
              </a:ext>
            </a:extLst>
          </p:cNvPr>
          <p:cNvSpPr>
            <a:spLocks noGrp="1"/>
          </p:cNvSpPr>
          <p:nvPr>
            <p:ph type="title"/>
          </p:nvPr>
        </p:nvSpPr>
        <p:spPr/>
        <p:txBody>
          <a:bodyPr/>
          <a:lstStyle/>
          <a:p>
            <a:r>
              <a:rPr lang="th-TH" dirty="0"/>
              <a:t>พารามิเตอร์ปรับแต่งเพื่อควบคุมการทำงานของโมเดล</a:t>
            </a:r>
            <a:endParaRPr lang="en-US" dirty="0"/>
          </a:p>
        </p:txBody>
      </p:sp>
      <p:sp>
        <p:nvSpPr>
          <p:cNvPr id="3" name="Content Placeholder 2">
            <a:extLst>
              <a:ext uri="{FF2B5EF4-FFF2-40B4-BE49-F238E27FC236}">
                <a16:creationId xmlns:a16="http://schemas.microsoft.com/office/drawing/2014/main" id="{FEE6EB32-40D2-4BB9-9279-4D4EEB167D47}"/>
              </a:ext>
            </a:extLst>
          </p:cNvPr>
          <p:cNvSpPr>
            <a:spLocks noGrp="1"/>
          </p:cNvSpPr>
          <p:nvPr>
            <p:ph idx="1"/>
          </p:nvPr>
        </p:nvSpPr>
        <p:spPr>
          <a:xfrm>
            <a:off x="818712" y="2222287"/>
            <a:ext cx="10554574" cy="4508451"/>
          </a:xfrm>
        </p:spPr>
        <p:txBody>
          <a:bodyPr>
            <a:normAutofit fontScale="70000" lnSpcReduction="20000"/>
          </a:bodyPr>
          <a:lstStyle/>
          <a:p>
            <a:pPr marL="0" indent="0">
              <a:buNone/>
            </a:pPr>
            <a:r>
              <a:rPr lang="th-TH" sz="2400" dirty="0">
                <a:latin typeface="TH SarabunPSK" panose="020B0500040200020003" pitchFamily="34" charset="-34"/>
                <a:cs typeface="TH SarabunPSK" panose="020B0500040200020003" pitchFamily="34" charset="-34"/>
              </a:rPr>
              <a:t>การเรียกใช้ </a:t>
            </a:r>
            <a:r>
              <a:rPr lang="en-US" sz="2400" dirty="0">
                <a:latin typeface="TH SarabunPSK" panose="020B0500040200020003" pitchFamily="34" charset="-34"/>
                <a:cs typeface="TH SarabunPSK" panose="020B0500040200020003" pitchFamily="34" charset="-34"/>
              </a:rPr>
              <a:t>API </a:t>
            </a:r>
            <a:r>
              <a:rPr lang="th-TH" sz="2400" dirty="0">
                <a:latin typeface="TH SarabunPSK" panose="020B0500040200020003" pitchFamily="34" charset="-34"/>
                <a:cs typeface="TH SarabunPSK" panose="020B0500040200020003" pitchFamily="34" charset="-34"/>
              </a:rPr>
              <a:t>ของ </a:t>
            </a:r>
            <a:r>
              <a:rPr lang="en-US" sz="2400" dirty="0" err="1">
                <a:latin typeface="TH SarabunPSK" panose="020B0500040200020003" pitchFamily="34" charset="-34"/>
                <a:cs typeface="TH SarabunPSK" panose="020B0500040200020003" pitchFamily="34" charset="-34"/>
              </a:rPr>
              <a:t>OpenAI</a:t>
            </a:r>
            <a:r>
              <a:rPr lang="en-US" sz="2400" dirty="0">
                <a:latin typeface="TH SarabunPSK" panose="020B0500040200020003" pitchFamily="34" charset="-34"/>
                <a:cs typeface="TH SarabunPSK" panose="020B0500040200020003" pitchFamily="34" charset="-34"/>
              </a:rPr>
              <a:t> </a:t>
            </a:r>
            <a:r>
              <a:rPr lang="th-TH" sz="2400" dirty="0">
                <a:latin typeface="TH SarabunPSK" panose="020B0500040200020003" pitchFamily="34" charset="-34"/>
                <a:cs typeface="TH SarabunPSK" panose="020B0500040200020003" pitchFamily="34" charset="-34"/>
              </a:rPr>
              <a:t>เช่น </a:t>
            </a:r>
            <a:r>
              <a:rPr lang="en-US" sz="2400" dirty="0">
                <a:latin typeface="TH SarabunPSK" panose="020B0500040200020003" pitchFamily="34" charset="-34"/>
                <a:cs typeface="TH SarabunPSK" panose="020B0500040200020003" pitchFamily="34" charset="-34"/>
              </a:rPr>
              <a:t>GPT-3 </a:t>
            </a:r>
            <a:r>
              <a:rPr lang="th-TH" sz="2400" dirty="0">
                <a:latin typeface="TH SarabunPSK" panose="020B0500040200020003" pitchFamily="34" charset="-34"/>
                <a:cs typeface="TH SarabunPSK" panose="020B0500040200020003" pitchFamily="34" charset="-34"/>
              </a:rPr>
              <a:t>หรือ </a:t>
            </a:r>
            <a:r>
              <a:rPr lang="en-US" sz="2400" dirty="0">
                <a:latin typeface="TH SarabunPSK" panose="020B0500040200020003" pitchFamily="34" charset="-34"/>
                <a:cs typeface="TH SarabunPSK" panose="020B0500040200020003" pitchFamily="34" charset="-34"/>
              </a:rPr>
              <a:t>GPT-4 </a:t>
            </a:r>
            <a:r>
              <a:rPr lang="th-TH" sz="2400" dirty="0">
                <a:latin typeface="TH SarabunPSK" panose="020B0500040200020003" pitchFamily="34" charset="-34"/>
                <a:cs typeface="TH SarabunPSK" panose="020B0500040200020003" pitchFamily="34" charset="-34"/>
              </a:rPr>
              <a:t>มีหลายพารามิเตอร์ที่สามารถปรับแต่งได้เพื่อควบคุมการทำงานของโมเดล</a:t>
            </a:r>
          </a:p>
          <a:p>
            <a:r>
              <a:rPr lang="en-US" sz="2400" b="1" dirty="0">
                <a:solidFill>
                  <a:srgbClr val="FF0000"/>
                </a:solidFill>
                <a:latin typeface="TH SarabunPSK" panose="020B0500040200020003" pitchFamily="34" charset="-34"/>
                <a:cs typeface="TH SarabunPSK" panose="020B0500040200020003" pitchFamily="34" charset="-34"/>
              </a:rPr>
              <a:t>Temperature (</a:t>
            </a:r>
            <a:r>
              <a:rPr lang="th-TH" sz="2400" b="1" dirty="0">
                <a:solidFill>
                  <a:srgbClr val="FF0000"/>
                </a:solidFill>
                <a:latin typeface="TH SarabunPSK" panose="020B0500040200020003" pitchFamily="34" charset="-34"/>
                <a:cs typeface="TH SarabunPSK" panose="020B0500040200020003" pitchFamily="34" charset="-34"/>
              </a:rPr>
              <a:t>อุณหภูมิ): </a:t>
            </a:r>
            <a:r>
              <a:rPr lang="th-TH" sz="2400" dirty="0">
                <a:latin typeface="TH SarabunPSK" panose="020B0500040200020003" pitchFamily="34" charset="-34"/>
                <a:cs typeface="TH SarabunPSK" panose="020B0500040200020003" pitchFamily="34" charset="-34"/>
              </a:rPr>
              <a:t>ค่านี้ควบคุมความสร้างสรรค์หรือความไม่คาดเดาของการตอบกลับ ค่าต่ำ (เช่น 0) จะทำให้โมเดลให้คำตอบที่มีความแน่นอนและทางการมากขึ้น ในขณะที่ค่าสูง (เช่น 1.0) ทำให้การตอบกลับมีความสร้างสรรค์และไม่คาดเดามากขึ้น</a:t>
            </a:r>
          </a:p>
          <a:p>
            <a:r>
              <a:rPr lang="en-US" sz="2400" b="1" dirty="0">
                <a:solidFill>
                  <a:srgbClr val="FF0000"/>
                </a:solidFill>
                <a:latin typeface="TH SarabunPSK" panose="020B0500040200020003" pitchFamily="34" charset="-34"/>
                <a:cs typeface="TH SarabunPSK" panose="020B0500040200020003" pitchFamily="34" charset="-34"/>
              </a:rPr>
              <a:t>Max Tokens (</a:t>
            </a:r>
            <a:r>
              <a:rPr lang="th-TH" sz="2400" b="1" dirty="0">
                <a:solidFill>
                  <a:srgbClr val="FF0000"/>
                </a:solidFill>
                <a:latin typeface="TH SarabunPSK" panose="020B0500040200020003" pitchFamily="34" charset="-34"/>
                <a:cs typeface="TH SarabunPSK" panose="020B0500040200020003" pitchFamily="34" charset="-34"/>
              </a:rPr>
              <a:t>จำนวนโทเค็นสูงสุด): </a:t>
            </a:r>
            <a:r>
              <a:rPr lang="th-TH" sz="2400" dirty="0">
                <a:latin typeface="TH SarabunPSK" panose="020B0500040200020003" pitchFamily="34" charset="-34"/>
                <a:cs typeface="TH SarabunPSK" panose="020B0500040200020003" pitchFamily="34" charset="-34"/>
              </a:rPr>
              <a:t>กำหนดจำนวนโทเค็นสูงสุดที่โมเดลสามารถสร้างได้ในการตอบกลับเดียว หนึ่งโทเค็นไม่จำเป็นต้องเท่ากับหนึ่งคำ อาจจะเป็นส่วนหนึ่งของคำหรือหลายคำต่อโทเค็น</a:t>
            </a:r>
          </a:p>
          <a:p>
            <a:r>
              <a:rPr lang="en-US" sz="2400" dirty="0">
                <a:latin typeface="TH SarabunPSK" panose="020B0500040200020003" pitchFamily="34" charset="-34"/>
                <a:cs typeface="TH SarabunPSK" panose="020B0500040200020003" pitchFamily="34" charset="-34"/>
              </a:rPr>
              <a:t>Top P (Top Probability): </a:t>
            </a:r>
            <a:r>
              <a:rPr lang="th-TH" sz="2400" dirty="0">
                <a:latin typeface="TH SarabunPSK" panose="020B0500040200020003" pitchFamily="34" charset="-34"/>
                <a:cs typeface="TH SarabunPSK" panose="020B0500040200020003" pitchFamily="34" charset="-34"/>
              </a:rPr>
              <a:t>ค่านี้ใช้ในกลไกการสุ่มที่เรียกว่า "</a:t>
            </a:r>
            <a:r>
              <a:rPr lang="en-US" sz="2400" dirty="0">
                <a:latin typeface="TH SarabunPSK" panose="020B0500040200020003" pitchFamily="34" charset="-34"/>
                <a:cs typeface="TH SarabunPSK" panose="020B0500040200020003" pitchFamily="34" charset="-34"/>
              </a:rPr>
              <a:t>nucleus sampling." </a:t>
            </a:r>
            <a:r>
              <a:rPr lang="th-TH" sz="2400" dirty="0">
                <a:latin typeface="TH SarabunPSK" panose="020B0500040200020003" pitchFamily="34" charset="-34"/>
                <a:cs typeface="TH SarabunPSK" panose="020B0500040200020003" pitchFamily="34" charset="-34"/>
              </a:rPr>
              <a:t>โมเดลจะพิจารณาเฉพาะโทเค็นที่รวมกันมีความน่าจะเป็นสูงกว่าค่าที่กำหนด การตั้งค่านี้ช่วยให้การตอบกลับมีความหลากหลายมากขึ้น</a:t>
            </a:r>
          </a:p>
          <a:p>
            <a:r>
              <a:rPr lang="en-US" sz="2400" dirty="0">
                <a:latin typeface="TH SarabunPSK" panose="020B0500040200020003" pitchFamily="34" charset="-34"/>
                <a:cs typeface="TH SarabunPSK" panose="020B0500040200020003" pitchFamily="34" charset="-34"/>
              </a:rPr>
              <a:t>Frequency Penalty (</a:t>
            </a:r>
            <a:r>
              <a:rPr lang="th-TH" sz="2400" dirty="0">
                <a:latin typeface="TH SarabunPSK" panose="020B0500040200020003" pitchFamily="34" charset="-34"/>
                <a:cs typeface="TH SarabunPSK" panose="020B0500040200020003" pitchFamily="34" charset="-34"/>
              </a:rPr>
              <a:t>โทษความถี่): ลดความน่าจะเป็นของโทเค็นที่โมเดลได้ใช้ไปแล้วในการตอบกลับเดียวกัน การตั้งค่านี้สูงจะทำให้โมเดลพยายามหลีกเลี่ยงการใช้คำหรือวลีซ้ำๆ</a:t>
            </a:r>
          </a:p>
          <a:p>
            <a:r>
              <a:rPr lang="en-US" sz="2400" dirty="0">
                <a:latin typeface="TH SarabunPSK" panose="020B0500040200020003" pitchFamily="34" charset="-34"/>
                <a:cs typeface="TH SarabunPSK" panose="020B0500040200020003" pitchFamily="34" charset="-34"/>
              </a:rPr>
              <a:t>Presence Penalty (</a:t>
            </a:r>
            <a:r>
              <a:rPr lang="th-TH" sz="2400" dirty="0">
                <a:latin typeface="TH SarabunPSK" panose="020B0500040200020003" pitchFamily="34" charset="-34"/>
                <a:cs typeface="TH SarabunPSK" panose="020B0500040200020003" pitchFamily="34" charset="-34"/>
              </a:rPr>
              <a:t>โทษการปรากฏ): คล้ายกับ </a:t>
            </a:r>
            <a:r>
              <a:rPr lang="en-US" sz="2400" dirty="0">
                <a:latin typeface="TH SarabunPSK" panose="020B0500040200020003" pitchFamily="34" charset="-34"/>
                <a:cs typeface="TH SarabunPSK" panose="020B0500040200020003" pitchFamily="34" charset="-34"/>
              </a:rPr>
              <a:t>frequency penalty </a:t>
            </a:r>
            <a:r>
              <a:rPr lang="th-TH" sz="2400" dirty="0">
                <a:latin typeface="TH SarabunPSK" panose="020B0500040200020003" pitchFamily="34" charset="-34"/>
                <a:cs typeface="TH SarabunPSK" panose="020B0500040200020003" pitchFamily="34" charset="-34"/>
              </a:rPr>
              <a:t>แต่โทษนี้มุ่งเน้นไปที่การหลีกเลี่ยงการใช้โทเค็นที่ได้ปรากฏแล้วในการตอบกลับ แม้ว่าจะใช้เพียงครั้งเดียวก็ตาม</a:t>
            </a:r>
          </a:p>
          <a:p>
            <a:r>
              <a:rPr lang="en-US" sz="2400" dirty="0">
                <a:latin typeface="TH SarabunPSK" panose="020B0500040200020003" pitchFamily="34" charset="-34"/>
                <a:cs typeface="TH SarabunPSK" panose="020B0500040200020003" pitchFamily="34" charset="-34"/>
              </a:rPr>
              <a:t>Prompt (</a:t>
            </a:r>
            <a:r>
              <a:rPr lang="th-TH" sz="2400" dirty="0">
                <a:latin typeface="TH SarabunPSK" panose="020B0500040200020003" pitchFamily="34" charset="-34"/>
                <a:cs typeface="TH SarabunPSK" panose="020B0500040200020003" pitchFamily="34" charset="-34"/>
              </a:rPr>
              <a:t>พรอมต์): ข้อความที่ให้ไปยังโมเดลเพื่อให้ตอบกลับ พรอมต์นี้สามารถเป็นคำถาม คำแนะนำ หรือแม้กระทั่งชิ้นส่วนของโค้ด ขึ้นอยู่กับสิ่งที่ต้องการให้โมเดลทำ</a:t>
            </a:r>
            <a:endParaRPr lang="en-US" sz="2400" dirty="0">
              <a:latin typeface="TH SarabunPSK" panose="020B0500040200020003" pitchFamily="34" charset="-34"/>
              <a:cs typeface="TH SarabunPSK" panose="020B0500040200020003" pitchFamily="34" charset="-34"/>
            </a:endParaRPr>
          </a:p>
        </p:txBody>
      </p:sp>
    </p:spTree>
    <p:extLst>
      <p:ext uri="{BB962C8B-B14F-4D97-AF65-F5344CB8AC3E}">
        <p14:creationId xmlns:p14="http://schemas.microsoft.com/office/powerpoint/2010/main" val="2103255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CA67-2F22-408F-BC61-4683B011BC94}"/>
              </a:ext>
            </a:extLst>
          </p:cNvPr>
          <p:cNvSpPr>
            <a:spLocks noGrp="1"/>
          </p:cNvSpPr>
          <p:nvPr>
            <p:ph type="title"/>
          </p:nvPr>
        </p:nvSpPr>
        <p:spPr/>
        <p:txBody>
          <a:bodyPr/>
          <a:lstStyle/>
          <a:p>
            <a:r>
              <a:rPr lang="th-TH" dirty="0"/>
              <a:t>พารามิเตอร์ปรับแต่งเพื่อควบคุมการทำงานของโมเดล</a:t>
            </a:r>
            <a:endParaRPr lang="en-US" dirty="0"/>
          </a:p>
        </p:txBody>
      </p:sp>
      <p:sp>
        <p:nvSpPr>
          <p:cNvPr id="3" name="Content Placeholder 2">
            <a:extLst>
              <a:ext uri="{FF2B5EF4-FFF2-40B4-BE49-F238E27FC236}">
                <a16:creationId xmlns:a16="http://schemas.microsoft.com/office/drawing/2014/main" id="{FEE6EB32-40D2-4BB9-9279-4D4EEB167D47}"/>
              </a:ext>
            </a:extLst>
          </p:cNvPr>
          <p:cNvSpPr>
            <a:spLocks noGrp="1"/>
          </p:cNvSpPr>
          <p:nvPr>
            <p:ph idx="1"/>
          </p:nvPr>
        </p:nvSpPr>
        <p:spPr>
          <a:xfrm>
            <a:off x="667884" y="2156300"/>
            <a:ext cx="10554574" cy="4508451"/>
          </a:xfrm>
        </p:spPr>
        <p:txBody>
          <a:bodyPr>
            <a:normAutofit/>
          </a:bodyPr>
          <a:lstStyle/>
          <a:p>
            <a:r>
              <a:rPr lang="en-US" sz="3200" b="1" dirty="0">
                <a:solidFill>
                  <a:srgbClr val="FF0000"/>
                </a:solidFill>
                <a:latin typeface="TH SarabunPSK" panose="020B0500040200020003" pitchFamily="34" charset="-34"/>
                <a:cs typeface="TH SarabunPSK" panose="020B0500040200020003" pitchFamily="34" charset="-34"/>
              </a:rPr>
              <a:t>Temperature (</a:t>
            </a:r>
            <a:r>
              <a:rPr lang="th-TH" sz="3200" b="1" dirty="0">
                <a:solidFill>
                  <a:srgbClr val="FF0000"/>
                </a:solidFill>
                <a:latin typeface="TH SarabunPSK" panose="020B0500040200020003" pitchFamily="34" charset="-34"/>
                <a:cs typeface="TH SarabunPSK" panose="020B0500040200020003" pitchFamily="34" charset="-34"/>
              </a:rPr>
              <a:t>อุณหภูมิ): </a:t>
            </a:r>
            <a:r>
              <a:rPr lang="th-TH" sz="3200" dirty="0">
                <a:latin typeface="TH SarabunPSK" panose="020B0500040200020003" pitchFamily="34" charset="-34"/>
                <a:cs typeface="TH SarabunPSK" panose="020B0500040200020003" pitchFamily="34" charset="-34"/>
              </a:rPr>
              <a:t>ค่านี้ควบคุมความสร้างสรรค์หรือความไม่คาดเดาของการตอบกลับ ค่าต่ำ (เช่น 0) จะทำให้โมเดลให้คำตอบที่มีความแน่นอนและทางการมากขึ้น ในขณะที่ค่าสูง (เช่น 1.0) ทำให้การตอบกลับมีความสร้างสรรค์และไม่คาดเดามากขึ้น</a:t>
            </a:r>
          </a:p>
          <a:p>
            <a:r>
              <a:rPr lang="en-US" sz="3200" b="1" dirty="0">
                <a:solidFill>
                  <a:srgbClr val="FF0000"/>
                </a:solidFill>
                <a:latin typeface="TH SarabunPSK" panose="020B0500040200020003" pitchFamily="34" charset="-34"/>
                <a:cs typeface="TH SarabunPSK" panose="020B0500040200020003" pitchFamily="34" charset="-34"/>
              </a:rPr>
              <a:t>Max Tokens (</a:t>
            </a:r>
            <a:r>
              <a:rPr lang="th-TH" sz="3200" b="1" dirty="0">
                <a:solidFill>
                  <a:srgbClr val="FF0000"/>
                </a:solidFill>
                <a:latin typeface="TH SarabunPSK" panose="020B0500040200020003" pitchFamily="34" charset="-34"/>
                <a:cs typeface="TH SarabunPSK" panose="020B0500040200020003" pitchFamily="34" charset="-34"/>
              </a:rPr>
              <a:t>จำนวนโทเค็นสูงสุด): </a:t>
            </a:r>
            <a:r>
              <a:rPr lang="th-TH" sz="3200" dirty="0">
                <a:latin typeface="TH SarabunPSK" panose="020B0500040200020003" pitchFamily="34" charset="-34"/>
                <a:cs typeface="TH SarabunPSK" panose="020B0500040200020003" pitchFamily="34" charset="-34"/>
              </a:rPr>
              <a:t>กำหนดจำนวนโทเค็นสูงสุดที่โมเดลสามารถสร้างได้ในการตอบกลับเดียว หนึ่งโทเค็นไม่จำเป็นต้องเท่ากับหนึ่งคำ อาจจะเป็นส่วนหนึ่งของคำหรือหลายคำต่อโทเค็น</a:t>
            </a:r>
          </a:p>
        </p:txBody>
      </p:sp>
    </p:spTree>
    <p:extLst>
      <p:ext uri="{BB962C8B-B14F-4D97-AF65-F5344CB8AC3E}">
        <p14:creationId xmlns:p14="http://schemas.microsoft.com/office/powerpoint/2010/main" val="77544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BCB79-A70C-4581-BDD5-ECF786974391}"/>
              </a:ext>
            </a:extLst>
          </p:cNvPr>
          <p:cNvSpPr>
            <a:spLocks noGrp="1"/>
          </p:cNvSpPr>
          <p:nvPr>
            <p:ph type="title"/>
          </p:nvPr>
        </p:nvSpPr>
        <p:spPr/>
        <p:txBody>
          <a:bodyPr/>
          <a:lstStyle/>
          <a:p>
            <a:r>
              <a:rPr lang="en-US" dirty="0" err="1"/>
              <a:t>ChatBot</a:t>
            </a:r>
            <a:endParaRPr lang="en-US" dirty="0"/>
          </a:p>
        </p:txBody>
      </p:sp>
      <p:sp>
        <p:nvSpPr>
          <p:cNvPr id="3" name="Content Placeholder 2">
            <a:extLst>
              <a:ext uri="{FF2B5EF4-FFF2-40B4-BE49-F238E27FC236}">
                <a16:creationId xmlns:a16="http://schemas.microsoft.com/office/drawing/2014/main" id="{36927961-2849-44C4-822E-B2BD8AF3AE21}"/>
              </a:ext>
            </a:extLst>
          </p:cNvPr>
          <p:cNvSpPr>
            <a:spLocks noGrp="1"/>
          </p:cNvSpPr>
          <p:nvPr>
            <p:ph idx="1"/>
          </p:nvPr>
        </p:nvSpPr>
        <p:spPr>
          <a:xfrm>
            <a:off x="1130270" y="2171769"/>
            <a:ext cx="10787410" cy="3294576"/>
          </a:xfrm>
        </p:spPr>
        <p:txBody>
          <a:bodyPr>
            <a:normAutofit fontScale="77500" lnSpcReduction="20000"/>
          </a:bodyPr>
          <a:lstStyle/>
          <a:p>
            <a:pPr marL="0" indent="0" algn="thaiDist">
              <a:buNone/>
            </a:pPr>
            <a:r>
              <a:rPr lang="th-TH" sz="3300" dirty="0">
                <a:latin typeface="TH SarabunPSK" panose="020B0500040200020003" pitchFamily="34" charset="-34"/>
                <a:cs typeface="TH SarabunPSK" panose="020B0500040200020003" pitchFamily="34" charset="-34"/>
              </a:rPr>
              <a:t>โปรแกรมคอมพิวเตอร์ชนิดหนึ่ง ถูกพัฒนาขึ้นมาให้มีบทบาทในการตอบกลับการสนทนาด้วยตัวอักษรแบบอัตโนมัติผ่าน </a:t>
            </a:r>
            <a:r>
              <a:rPr lang="en-US" sz="3300" dirty="0">
                <a:latin typeface="TH SarabunPSK" panose="020B0500040200020003" pitchFamily="34" charset="-34"/>
                <a:cs typeface="TH SarabunPSK" panose="020B0500040200020003" pitchFamily="34" charset="-34"/>
              </a:rPr>
              <a:t>Messaging Application </a:t>
            </a:r>
            <a:r>
              <a:rPr lang="th-TH" sz="3300" dirty="0">
                <a:latin typeface="TH SarabunPSK" panose="020B0500040200020003" pitchFamily="34" charset="-34"/>
                <a:cs typeface="TH SarabunPSK" panose="020B0500040200020003" pitchFamily="34" charset="-34"/>
              </a:rPr>
              <a:t>เสมือนการโต้ตอบของคนจริง ๆ หรืออาจเรียกง่าย ๆ ว่า โปรแกรมตอบกลับอัตโนมัติ ซึ่งเวลานี้กลายเป็นสุดยอดผู้ช่วยอัจฉริยะที่ทุกบริษัทต้องการนำมาใช้กับธุรกิจออนไลน์ ในการสื่อสารกับกลุ่มลูกค้าแบบเรียลไทม์</a:t>
            </a:r>
            <a:endParaRPr lang="en-US" sz="3300" dirty="0">
              <a:latin typeface="TH SarabunPSK" panose="020B0500040200020003" pitchFamily="34" charset="-34"/>
              <a:cs typeface="TH SarabunPSK" panose="020B0500040200020003" pitchFamily="34" charset="-34"/>
            </a:endParaRPr>
          </a:p>
          <a:p>
            <a:endParaRPr lang="en-US" sz="3300" dirty="0">
              <a:latin typeface="TH SarabunPSK" panose="020B0500040200020003" pitchFamily="34" charset="-34"/>
              <a:cs typeface="TH SarabunPSK" panose="020B0500040200020003" pitchFamily="34" charset="-34"/>
            </a:endParaRPr>
          </a:p>
          <a:p>
            <a:pPr marL="0" indent="0">
              <a:buNone/>
            </a:pPr>
            <a:r>
              <a:rPr lang="th-TH" sz="3300" dirty="0">
                <a:latin typeface="TH SarabunPSK" panose="020B0500040200020003" pitchFamily="34" charset="-34"/>
                <a:cs typeface="TH SarabunPSK" panose="020B0500040200020003" pitchFamily="34" charset="-34"/>
              </a:rPr>
              <a:t>ยกระดับธุรกิจให้ง่ายขึ้นด้วย “</a:t>
            </a:r>
            <a:r>
              <a:rPr lang="en-US" sz="3300" dirty="0">
                <a:latin typeface="TH SarabunPSK" panose="020B0500040200020003" pitchFamily="34" charset="-34"/>
                <a:cs typeface="TH SarabunPSK" panose="020B0500040200020003" pitchFamily="34" charset="-34"/>
              </a:rPr>
              <a:t>Chatbot” </a:t>
            </a:r>
            <a:r>
              <a:rPr lang="th-TH" sz="3300" dirty="0">
                <a:latin typeface="TH SarabunPSK" panose="020B0500040200020003" pitchFamily="34" charset="-34"/>
                <a:cs typeface="TH SarabunPSK" panose="020B0500040200020003" pitchFamily="34" charset="-34"/>
              </a:rPr>
              <a:t>สุดยอดผู้ช่วยอัจฉริยะแห่งยุค 4.0</a:t>
            </a:r>
          </a:p>
          <a:p>
            <a:r>
              <a:rPr lang="en-US" sz="3300" dirty="0">
                <a:latin typeface="TH SarabunPSK" panose="020B0500040200020003" pitchFamily="34" charset="-34"/>
                <a:cs typeface="TH SarabunPSK" panose="020B0500040200020003" pitchFamily="34" charset="-34"/>
              </a:rPr>
              <a:t>https://www.krungsri.com/th/plearn-plearn/chatbot-for-business</a:t>
            </a:r>
          </a:p>
          <a:p>
            <a:endParaRPr lang="en-US" dirty="0"/>
          </a:p>
        </p:txBody>
      </p:sp>
    </p:spTree>
    <p:extLst>
      <p:ext uri="{BB962C8B-B14F-4D97-AF65-F5344CB8AC3E}">
        <p14:creationId xmlns:p14="http://schemas.microsoft.com/office/powerpoint/2010/main" val="12658746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C393-E672-44FA-9A4C-1E6F9E093C93}"/>
              </a:ext>
            </a:extLst>
          </p:cNvPr>
          <p:cNvSpPr>
            <a:spLocks noGrp="1"/>
          </p:cNvSpPr>
          <p:nvPr>
            <p:ph type="title"/>
          </p:nvPr>
        </p:nvSpPr>
        <p:spPr/>
        <p:txBody>
          <a:bodyPr/>
          <a:lstStyle/>
          <a:p>
            <a:r>
              <a:rPr lang="en-US" dirty="0" err="1"/>
              <a:t>sendRequest</a:t>
            </a:r>
            <a:endParaRPr lang="en-US" dirty="0"/>
          </a:p>
        </p:txBody>
      </p:sp>
      <p:sp>
        <p:nvSpPr>
          <p:cNvPr id="3" name="Content Placeholder 2">
            <a:extLst>
              <a:ext uri="{FF2B5EF4-FFF2-40B4-BE49-F238E27FC236}">
                <a16:creationId xmlns:a16="http://schemas.microsoft.com/office/drawing/2014/main" id="{3DBC5109-6A3E-47B3-8215-A7FA6691D331}"/>
              </a:ext>
            </a:extLst>
          </p:cNvPr>
          <p:cNvSpPr>
            <a:spLocks noGrp="1"/>
          </p:cNvSpPr>
          <p:nvPr>
            <p:ph idx="1"/>
          </p:nvPr>
        </p:nvSpPr>
        <p:spPr/>
        <p:txBody>
          <a:bodyPr>
            <a:normAutofit fontScale="70000" lnSpcReduction="20000"/>
          </a:bodyPr>
          <a:lstStyle/>
          <a:p>
            <a:r>
              <a:rPr lang="en-US" dirty="0"/>
              <a:t>$</a:t>
            </a:r>
            <a:r>
              <a:rPr lang="en-US" dirty="0" err="1"/>
              <a:t>ch</a:t>
            </a:r>
            <a:r>
              <a:rPr lang="en-US" dirty="0"/>
              <a:t> = </a:t>
            </a:r>
            <a:r>
              <a:rPr lang="en-US" dirty="0" err="1"/>
              <a:t>curl_init</a:t>
            </a:r>
            <a:r>
              <a:rPr lang="en-US" dirty="0"/>
              <a:t>();</a:t>
            </a:r>
          </a:p>
          <a:p>
            <a:r>
              <a:rPr lang="en-US" dirty="0" err="1"/>
              <a:t>curl_setopt</a:t>
            </a:r>
            <a:r>
              <a:rPr lang="en-US" dirty="0"/>
              <a:t>($</a:t>
            </a:r>
            <a:r>
              <a:rPr lang="en-US" dirty="0" err="1"/>
              <a:t>ch</a:t>
            </a:r>
            <a:r>
              <a:rPr lang="en-US" dirty="0"/>
              <a:t>, CURLOPT_URL, "https://api.openai.com/v1/chat/completions");</a:t>
            </a:r>
          </a:p>
          <a:p>
            <a:r>
              <a:rPr lang="en-US" dirty="0" err="1"/>
              <a:t>curl_setopt</a:t>
            </a:r>
            <a:r>
              <a:rPr lang="en-US" dirty="0"/>
              <a:t>($</a:t>
            </a:r>
            <a:r>
              <a:rPr lang="en-US" dirty="0" err="1"/>
              <a:t>ch</a:t>
            </a:r>
            <a:r>
              <a:rPr lang="en-US" dirty="0"/>
              <a:t>, CURLOPT_RETURNTRANSFER, 1);</a:t>
            </a:r>
          </a:p>
          <a:p>
            <a:r>
              <a:rPr lang="en-US" dirty="0" err="1"/>
              <a:t>curl_setopt</a:t>
            </a:r>
            <a:r>
              <a:rPr lang="en-US" dirty="0"/>
              <a:t>($</a:t>
            </a:r>
            <a:r>
              <a:rPr lang="en-US" dirty="0" err="1"/>
              <a:t>ch</a:t>
            </a:r>
            <a:r>
              <a:rPr lang="en-US" dirty="0"/>
              <a:t>, CURLOPT_POST, 1);</a:t>
            </a:r>
          </a:p>
          <a:p>
            <a:r>
              <a:rPr lang="en-US" dirty="0" err="1"/>
              <a:t>curl_setopt</a:t>
            </a:r>
            <a:r>
              <a:rPr lang="en-US" dirty="0"/>
              <a:t>($</a:t>
            </a:r>
            <a:r>
              <a:rPr lang="en-US" dirty="0" err="1"/>
              <a:t>ch</a:t>
            </a:r>
            <a:r>
              <a:rPr lang="en-US" dirty="0"/>
              <a:t>, CURLOPT_POSTFIELDS, </a:t>
            </a:r>
            <a:r>
              <a:rPr lang="en-US" dirty="0" err="1"/>
              <a:t>json_encode</a:t>
            </a:r>
            <a:r>
              <a:rPr lang="en-US" dirty="0">
                <a:solidFill>
                  <a:schemeClr val="tx1"/>
                </a:solidFill>
              </a:rPr>
              <a:t>(</a:t>
            </a:r>
            <a:r>
              <a:rPr lang="en-US" dirty="0">
                <a:solidFill>
                  <a:srgbClr val="FF0000"/>
                </a:solidFill>
              </a:rPr>
              <a:t>$data</a:t>
            </a:r>
            <a:r>
              <a:rPr lang="en-US" dirty="0"/>
              <a:t>));</a:t>
            </a:r>
          </a:p>
          <a:p>
            <a:r>
              <a:rPr lang="en-US" dirty="0" err="1"/>
              <a:t>curl_setopt</a:t>
            </a:r>
            <a:r>
              <a:rPr lang="en-US" dirty="0"/>
              <a:t>($</a:t>
            </a:r>
            <a:r>
              <a:rPr lang="en-US" dirty="0" err="1"/>
              <a:t>ch</a:t>
            </a:r>
            <a:r>
              <a:rPr lang="en-US" dirty="0"/>
              <a:t>, CURLOPT_HTTPHEADER, array(</a:t>
            </a:r>
          </a:p>
          <a:p>
            <a:r>
              <a:rPr lang="en-US" dirty="0"/>
              <a:t>    'Content-Type: application/json',</a:t>
            </a:r>
          </a:p>
          <a:p>
            <a:r>
              <a:rPr lang="en-US" dirty="0"/>
              <a:t>    'Authorization: Bearer ' . $</a:t>
            </a:r>
            <a:r>
              <a:rPr lang="en-US" dirty="0" err="1"/>
              <a:t>api_key</a:t>
            </a:r>
            <a:endParaRPr lang="en-US" dirty="0"/>
          </a:p>
          <a:p>
            <a:r>
              <a:rPr lang="en-US" dirty="0"/>
              <a:t>));</a:t>
            </a:r>
          </a:p>
          <a:p>
            <a:endParaRPr lang="en-US" dirty="0"/>
          </a:p>
        </p:txBody>
      </p:sp>
    </p:spTree>
    <p:extLst>
      <p:ext uri="{BB962C8B-B14F-4D97-AF65-F5344CB8AC3E}">
        <p14:creationId xmlns:p14="http://schemas.microsoft.com/office/powerpoint/2010/main" val="1384730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E7AE0-760F-438E-B957-97A972E250E1}"/>
              </a:ext>
            </a:extLst>
          </p:cNvPr>
          <p:cNvSpPr>
            <a:spLocks noGrp="1"/>
          </p:cNvSpPr>
          <p:nvPr>
            <p:ph type="title"/>
          </p:nvPr>
        </p:nvSpPr>
        <p:spPr/>
        <p:txBody>
          <a:bodyPr/>
          <a:lstStyle/>
          <a:p>
            <a:r>
              <a:rPr lang="en-US" dirty="0"/>
              <a:t>Prepare data for </a:t>
            </a:r>
            <a:r>
              <a:rPr lang="en-US" dirty="0" err="1"/>
              <a:t>OpenAI</a:t>
            </a:r>
            <a:r>
              <a:rPr lang="en-US" dirty="0"/>
              <a:t> API</a:t>
            </a:r>
          </a:p>
        </p:txBody>
      </p:sp>
      <p:sp>
        <p:nvSpPr>
          <p:cNvPr id="3" name="Content Placeholder 2">
            <a:extLst>
              <a:ext uri="{FF2B5EF4-FFF2-40B4-BE49-F238E27FC236}">
                <a16:creationId xmlns:a16="http://schemas.microsoft.com/office/drawing/2014/main" id="{9BD9F61E-BE36-4DF3-81D6-C84EAD3928F2}"/>
              </a:ext>
            </a:extLst>
          </p:cNvPr>
          <p:cNvSpPr>
            <a:spLocks noGrp="1"/>
          </p:cNvSpPr>
          <p:nvPr>
            <p:ph idx="1"/>
          </p:nvPr>
        </p:nvSpPr>
        <p:spPr/>
        <p:txBody>
          <a:bodyPr/>
          <a:lstStyle/>
          <a:p>
            <a:r>
              <a:rPr lang="en-US" dirty="0"/>
              <a:t>"model" =&gt; "ft:gpt-3.5-turbo-0125:personal::8xcMjqRm", </a:t>
            </a:r>
          </a:p>
          <a:p>
            <a:r>
              <a:rPr lang="en-US" dirty="0"/>
              <a:t>"temperature" =&gt; 0,</a:t>
            </a:r>
          </a:p>
          <a:p>
            <a:r>
              <a:rPr lang="en-US" dirty="0"/>
              <a:t>"</a:t>
            </a:r>
            <a:r>
              <a:rPr lang="en-US" dirty="0" err="1"/>
              <a:t>max_tokens</a:t>
            </a:r>
            <a:r>
              <a:rPr lang="en-US" dirty="0"/>
              <a:t>" =&gt; 1000</a:t>
            </a:r>
          </a:p>
        </p:txBody>
      </p:sp>
    </p:spTree>
    <p:extLst>
      <p:ext uri="{BB962C8B-B14F-4D97-AF65-F5344CB8AC3E}">
        <p14:creationId xmlns:p14="http://schemas.microsoft.com/office/powerpoint/2010/main" val="1992903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CF5C3-1AEB-4720-8E5B-C1CD0D780DC1}"/>
              </a:ext>
            </a:extLst>
          </p:cNvPr>
          <p:cNvSpPr>
            <a:spLocks noGrp="1"/>
          </p:cNvSpPr>
          <p:nvPr>
            <p:ph type="title"/>
          </p:nvPr>
        </p:nvSpPr>
        <p:spPr/>
        <p:txBody>
          <a:bodyPr/>
          <a:lstStyle/>
          <a:p>
            <a:r>
              <a:rPr lang="en-US" dirty="0"/>
              <a:t>Prepare data for </a:t>
            </a:r>
            <a:r>
              <a:rPr lang="en-US" dirty="0" err="1"/>
              <a:t>OpenAI</a:t>
            </a:r>
            <a:r>
              <a:rPr lang="en-US" dirty="0"/>
              <a:t> API</a:t>
            </a:r>
          </a:p>
        </p:txBody>
      </p:sp>
      <p:sp>
        <p:nvSpPr>
          <p:cNvPr id="3" name="Content Placeholder 2">
            <a:extLst>
              <a:ext uri="{FF2B5EF4-FFF2-40B4-BE49-F238E27FC236}">
                <a16:creationId xmlns:a16="http://schemas.microsoft.com/office/drawing/2014/main" id="{5AC214D6-21BD-4E19-84B7-49243039DAD4}"/>
              </a:ext>
            </a:extLst>
          </p:cNvPr>
          <p:cNvSpPr>
            <a:spLocks noGrp="1"/>
          </p:cNvSpPr>
          <p:nvPr>
            <p:ph idx="1"/>
          </p:nvPr>
        </p:nvSpPr>
        <p:spPr/>
        <p:txBody>
          <a:bodyPr/>
          <a:lstStyle/>
          <a:p>
            <a:r>
              <a:rPr lang="en-US" dirty="0"/>
              <a:t>array("role" =&gt; "system", "content" =&gt; "You are an intelligent agent expert."),</a:t>
            </a:r>
          </a:p>
          <a:p>
            <a:r>
              <a:rPr lang="en-US" dirty="0"/>
              <a:t>array("role" =&gt; "user", "content" =&gt; $</a:t>
            </a:r>
            <a:r>
              <a:rPr lang="en-US" dirty="0" err="1"/>
              <a:t>queryText</a:t>
            </a:r>
            <a:r>
              <a:rPr lang="en-US" dirty="0"/>
              <a:t>)</a:t>
            </a:r>
          </a:p>
          <a:p>
            <a:endParaRPr lang="en-US" dirty="0"/>
          </a:p>
          <a:p>
            <a:endParaRPr lang="en-US" dirty="0"/>
          </a:p>
        </p:txBody>
      </p:sp>
    </p:spTree>
    <p:extLst>
      <p:ext uri="{BB962C8B-B14F-4D97-AF65-F5344CB8AC3E}">
        <p14:creationId xmlns:p14="http://schemas.microsoft.com/office/powerpoint/2010/main" val="32269780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64B81-62A7-4A2A-82A7-319E340DA0C2}"/>
              </a:ext>
            </a:extLst>
          </p:cNvPr>
          <p:cNvSpPr>
            <a:spLocks noGrp="1"/>
          </p:cNvSpPr>
          <p:nvPr>
            <p:ph type="title"/>
          </p:nvPr>
        </p:nvSpPr>
        <p:spPr/>
        <p:txBody>
          <a:bodyPr/>
          <a:lstStyle/>
          <a:p>
            <a:r>
              <a:rPr lang="en-US" dirty="0"/>
              <a:t>Prepare data for </a:t>
            </a:r>
            <a:r>
              <a:rPr lang="en-US" dirty="0" err="1"/>
              <a:t>OpenAI</a:t>
            </a:r>
            <a:r>
              <a:rPr lang="en-US" dirty="0"/>
              <a:t> API</a:t>
            </a:r>
          </a:p>
        </p:txBody>
      </p:sp>
      <p:sp>
        <p:nvSpPr>
          <p:cNvPr id="3" name="Content Placeholder 2">
            <a:extLst>
              <a:ext uri="{FF2B5EF4-FFF2-40B4-BE49-F238E27FC236}">
                <a16:creationId xmlns:a16="http://schemas.microsoft.com/office/drawing/2014/main" id="{92B49B63-8A81-4CC4-8BF2-4FE857B4E505}"/>
              </a:ext>
            </a:extLst>
          </p:cNvPr>
          <p:cNvSpPr>
            <a:spLocks noGrp="1"/>
          </p:cNvSpPr>
          <p:nvPr>
            <p:ph idx="1"/>
          </p:nvPr>
        </p:nvSpPr>
        <p:spPr/>
        <p:txBody>
          <a:bodyPr/>
          <a:lstStyle/>
          <a:p>
            <a:r>
              <a:rPr lang="en-US" dirty="0"/>
              <a:t>array("role" =&gt; "system", "content" =&gt; "You are an intelligent agent expert."),</a:t>
            </a:r>
          </a:p>
          <a:p>
            <a:r>
              <a:rPr lang="en-US" dirty="0">
                <a:solidFill>
                  <a:srgbClr val="FF0000"/>
                </a:solidFill>
              </a:rPr>
              <a:t>array("role" =&gt; "assistant", "content" =&gt; "</a:t>
            </a:r>
            <a:r>
              <a:rPr lang="th-TH" dirty="0">
                <a:solidFill>
                  <a:srgbClr val="FF0000"/>
                </a:solidFill>
              </a:rPr>
              <a:t>ค่าใช้จ่ายในการสอบ </a:t>
            </a:r>
            <a:r>
              <a:rPr lang="en-US" dirty="0">
                <a:solidFill>
                  <a:srgbClr val="FF0000"/>
                </a:solidFill>
              </a:rPr>
              <a:t>IC License </a:t>
            </a:r>
            <a:r>
              <a:rPr lang="th-TH" dirty="0">
                <a:solidFill>
                  <a:srgbClr val="FF0000"/>
                </a:solidFill>
              </a:rPr>
              <a:t>เท่าไหร่ ?"),</a:t>
            </a:r>
            <a:endParaRPr lang="en-US" dirty="0">
              <a:solidFill>
                <a:srgbClr val="FF0000"/>
              </a:solidFill>
            </a:endParaRPr>
          </a:p>
          <a:p>
            <a:r>
              <a:rPr lang="en-US" dirty="0">
                <a:solidFill>
                  <a:srgbClr val="FF0000"/>
                </a:solidFill>
              </a:rPr>
              <a:t>array("role" =&gt; "system", "content" =&gt; "</a:t>
            </a:r>
            <a:r>
              <a:rPr lang="th-TH" dirty="0">
                <a:solidFill>
                  <a:srgbClr val="FF0000"/>
                </a:solidFill>
              </a:rPr>
              <a:t>ค่าสมัครสอบเพื่อขอใบอนุญาตตัวแทนครั้งละ 1200 บาท"),</a:t>
            </a:r>
          </a:p>
          <a:p>
            <a:r>
              <a:rPr lang="en-US" dirty="0"/>
              <a:t>array("role" =&gt; "user", "content" =&gt; $</a:t>
            </a:r>
            <a:r>
              <a:rPr lang="en-US" dirty="0" err="1"/>
              <a:t>queryText</a:t>
            </a:r>
            <a:r>
              <a:rPr lang="en-US" dirty="0"/>
              <a:t>)</a:t>
            </a:r>
          </a:p>
          <a:p>
            <a:endParaRPr lang="en-US" dirty="0"/>
          </a:p>
        </p:txBody>
      </p:sp>
    </p:spTree>
    <p:extLst>
      <p:ext uri="{BB962C8B-B14F-4D97-AF65-F5344CB8AC3E}">
        <p14:creationId xmlns:p14="http://schemas.microsoft.com/office/powerpoint/2010/main" val="2233335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EB7BF-F9A8-4F69-9681-5C637EFEA979}"/>
              </a:ext>
            </a:extLst>
          </p:cNvPr>
          <p:cNvSpPr>
            <a:spLocks noGrp="1"/>
          </p:cNvSpPr>
          <p:nvPr>
            <p:ph type="title"/>
          </p:nvPr>
        </p:nvSpPr>
        <p:spPr/>
        <p:txBody>
          <a:bodyPr/>
          <a:lstStyle/>
          <a:p>
            <a:r>
              <a:rPr lang="en-US" dirty="0"/>
              <a:t>Prepare data for </a:t>
            </a:r>
            <a:r>
              <a:rPr lang="en-US" dirty="0" err="1"/>
              <a:t>OpenAI</a:t>
            </a:r>
            <a:r>
              <a:rPr lang="en-US" dirty="0"/>
              <a:t> API</a:t>
            </a:r>
          </a:p>
        </p:txBody>
      </p:sp>
      <p:pic>
        <p:nvPicPr>
          <p:cNvPr id="5" name="Content Placeholder 4">
            <a:extLst>
              <a:ext uri="{FF2B5EF4-FFF2-40B4-BE49-F238E27FC236}">
                <a16:creationId xmlns:a16="http://schemas.microsoft.com/office/drawing/2014/main" id="{8968441D-CB67-4D94-BE56-62B2271F36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268" y="1980983"/>
            <a:ext cx="10058400" cy="3715577"/>
          </a:xfrm>
        </p:spPr>
      </p:pic>
    </p:spTree>
    <p:extLst>
      <p:ext uri="{BB962C8B-B14F-4D97-AF65-F5344CB8AC3E}">
        <p14:creationId xmlns:p14="http://schemas.microsoft.com/office/powerpoint/2010/main" val="39200777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9C5907-3620-4806-A150-C52A780481DF}"/>
              </a:ext>
            </a:extLst>
          </p:cNvPr>
          <p:cNvSpPr>
            <a:spLocks noGrp="1"/>
          </p:cNvSpPr>
          <p:nvPr>
            <p:ph type="ctrTitle"/>
          </p:nvPr>
        </p:nvSpPr>
        <p:spPr/>
        <p:txBody>
          <a:bodyPr/>
          <a:lstStyle/>
          <a:p>
            <a:r>
              <a:rPr lang="en-US" dirty="0"/>
              <a:t>GPT4</a:t>
            </a:r>
          </a:p>
        </p:txBody>
      </p:sp>
      <p:sp>
        <p:nvSpPr>
          <p:cNvPr id="5" name="Subtitle 4">
            <a:extLst>
              <a:ext uri="{FF2B5EF4-FFF2-40B4-BE49-F238E27FC236}">
                <a16:creationId xmlns:a16="http://schemas.microsoft.com/office/drawing/2014/main" id="{ED9503EF-A73D-453E-960C-343F4BEF1B5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58693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C0D02-BD2D-466F-BF9A-1E148CF6D92C}"/>
              </a:ext>
            </a:extLst>
          </p:cNvPr>
          <p:cNvSpPr>
            <a:spLocks noGrp="1"/>
          </p:cNvSpPr>
          <p:nvPr>
            <p:ph type="title"/>
          </p:nvPr>
        </p:nvSpPr>
        <p:spPr/>
        <p:txBody>
          <a:bodyPr/>
          <a:lstStyle/>
          <a:p>
            <a:r>
              <a:rPr lang="en-US" dirty="0"/>
              <a:t>Request Access</a:t>
            </a:r>
          </a:p>
        </p:txBody>
      </p:sp>
      <p:pic>
        <p:nvPicPr>
          <p:cNvPr id="5" name="Content Placeholder 4">
            <a:extLst>
              <a:ext uri="{FF2B5EF4-FFF2-40B4-BE49-F238E27FC236}">
                <a16:creationId xmlns:a16="http://schemas.microsoft.com/office/drawing/2014/main" id="{C312523B-D355-4BE3-9ECC-D8880E7015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8033" y="1846263"/>
            <a:ext cx="5716259" cy="4022725"/>
          </a:xfrm>
        </p:spPr>
      </p:pic>
    </p:spTree>
    <p:extLst>
      <p:ext uri="{BB962C8B-B14F-4D97-AF65-F5344CB8AC3E}">
        <p14:creationId xmlns:p14="http://schemas.microsoft.com/office/powerpoint/2010/main" val="5320415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32F6-D778-438D-9DC8-D19341D6330A}"/>
              </a:ext>
            </a:extLst>
          </p:cNvPr>
          <p:cNvSpPr>
            <a:spLocks noGrp="1"/>
          </p:cNvSpPr>
          <p:nvPr>
            <p:ph type="title"/>
          </p:nvPr>
        </p:nvSpPr>
        <p:spPr/>
        <p:txBody>
          <a:bodyPr/>
          <a:lstStyle/>
          <a:p>
            <a:r>
              <a:rPr lang="en-US" dirty="0"/>
              <a:t>Request Access</a:t>
            </a:r>
          </a:p>
        </p:txBody>
      </p:sp>
      <p:pic>
        <p:nvPicPr>
          <p:cNvPr id="5" name="Content Placeholder 4">
            <a:extLst>
              <a:ext uri="{FF2B5EF4-FFF2-40B4-BE49-F238E27FC236}">
                <a16:creationId xmlns:a16="http://schemas.microsoft.com/office/drawing/2014/main" id="{9928379B-2E24-4703-BBA0-2FE9C11D66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7920" y="1846263"/>
            <a:ext cx="7216486" cy="4022725"/>
          </a:xfrm>
        </p:spPr>
      </p:pic>
    </p:spTree>
    <p:extLst>
      <p:ext uri="{BB962C8B-B14F-4D97-AF65-F5344CB8AC3E}">
        <p14:creationId xmlns:p14="http://schemas.microsoft.com/office/powerpoint/2010/main" val="34982175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CBDF3-28C9-492D-853C-275B20EE2452}"/>
              </a:ext>
            </a:extLst>
          </p:cNvPr>
          <p:cNvSpPr>
            <a:spLocks noGrp="1"/>
          </p:cNvSpPr>
          <p:nvPr>
            <p:ph type="title"/>
          </p:nvPr>
        </p:nvSpPr>
        <p:spPr/>
        <p:txBody>
          <a:bodyPr/>
          <a:lstStyle/>
          <a:p>
            <a:r>
              <a:rPr lang="en-US" dirty="0"/>
              <a:t>Request Access</a:t>
            </a:r>
          </a:p>
        </p:txBody>
      </p:sp>
      <p:pic>
        <p:nvPicPr>
          <p:cNvPr id="5" name="Content Placeholder 4">
            <a:extLst>
              <a:ext uri="{FF2B5EF4-FFF2-40B4-BE49-F238E27FC236}">
                <a16:creationId xmlns:a16="http://schemas.microsoft.com/office/drawing/2014/main" id="{05AFDF8A-5B57-46F1-8102-1E19BDEA7B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860737"/>
            <a:ext cx="10058400" cy="1993776"/>
          </a:xfrm>
        </p:spPr>
      </p:pic>
    </p:spTree>
    <p:extLst>
      <p:ext uri="{BB962C8B-B14F-4D97-AF65-F5344CB8AC3E}">
        <p14:creationId xmlns:p14="http://schemas.microsoft.com/office/powerpoint/2010/main" val="30617516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5F003-CA71-41C4-8928-33A1A7762204}"/>
              </a:ext>
            </a:extLst>
          </p:cNvPr>
          <p:cNvSpPr>
            <a:spLocks noGrp="1"/>
          </p:cNvSpPr>
          <p:nvPr>
            <p:ph type="title"/>
          </p:nvPr>
        </p:nvSpPr>
        <p:spPr/>
        <p:txBody>
          <a:bodyPr/>
          <a:lstStyle/>
          <a:p>
            <a:r>
              <a:rPr lang="en-US" dirty="0"/>
              <a:t>GPT-4</a:t>
            </a:r>
          </a:p>
        </p:txBody>
      </p:sp>
      <p:pic>
        <p:nvPicPr>
          <p:cNvPr id="5" name="Content Placeholder 4">
            <a:extLst>
              <a:ext uri="{FF2B5EF4-FFF2-40B4-BE49-F238E27FC236}">
                <a16:creationId xmlns:a16="http://schemas.microsoft.com/office/drawing/2014/main" id="{E4A6CE06-423A-48D0-9C69-CDCDC9332E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0325" y="1846263"/>
            <a:ext cx="6231676" cy="4022725"/>
          </a:xfrm>
        </p:spPr>
      </p:pic>
    </p:spTree>
    <p:extLst>
      <p:ext uri="{BB962C8B-B14F-4D97-AF65-F5344CB8AC3E}">
        <p14:creationId xmlns:p14="http://schemas.microsoft.com/office/powerpoint/2010/main" val="1355644860"/>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{D6379ACB-5996-154B-A617-2904A4160CE3}tf10001119</Template>
  <TotalTime>658</TotalTime>
  <Words>2327</Words>
  <Application>Microsoft Office PowerPoint</Application>
  <PresentationFormat>Widescreen</PresentationFormat>
  <Paragraphs>300</Paragraphs>
  <Slides>126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126</vt:i4>
      </vt:variant>
    </vt:vector>
  </HeadingPairs>
  <TitlesOfParts>
    <vt:vector size="133" baseType="lpstr">
      <vt:lpstr>Angsana New</vt:lpstr>
      <vt:lpstr>Arial</vt:lpstr>
      <vt:lpstr>Calibri</vt:lpstr>
      <vt:lpstr>Century Gothic</vt:lpstr>
      <vt:lpstr>Cordia New</vt:lpstr>
      <vt:lpstr>TH SarabunPSK</vt:lpstr>
      <vt:lpstr>Gallery</vt:lpstr>
      <vt:lpstr>AI ChatBot</vt:lpstr>
      <vt:lpstr>Contents</vt:lpstr>
      <vt:lpstr>Chat</vt:lpstr>
      <vt:lpstr>Line</vt:lpstr>
      <vt:lpstr>Facebook Messenger </vt:lpstr>
      <vt:lpstr>Discord</vt:lpstr>
      <vt:lpstr>Telegram Web </vt:lpstr>
      <vt:lpstr>ChatBot</vt:lpstr>
      <vt:lpstr>ChatBot</vt:lpstr>
      <vt:lpstr>ChatFuel </vt:lpstr>
      <vt:lpstr>ChatFuel </vt:lpstr>
      <vt:lpstr>ChatFuel (https://www.facebook.com/profile.php?id=61555203075544) </vt:lpstr>
      <vt:lpstr>ChatFuel (https://www.facebook.com/profile.php?id=61555203075544) </vt:lpstr>
      <vt:lpstr>Wit.ai </vt:lpstr>
      <vt:lpstr>Dialogflow </vt:lpstr>
      <vt:lpstr>PowerPoint Presentation</vt:lpstr>
      <vt:lpstr>Dialogflow</vt:lpstr>
      <vt:lpstr>Dialogflow (Web Demo)</vt:lpstr>
      <vt:lpstr>Dialogflow (Web Demo)</vt:lpstr>
      <vt:lpstr>Diaglogflow (Messenger)</vt:lpstr>
      <vt:lpstr>Dialogflow</vt:lpstr>
      <vt:lpstr>PowerPoint Presentation</vt:lpstr>
      <vt:lpstr>สรุป</vt:lpstr>
      <vt:lpstr>ลองทำแชทบอทง่ายๆด้วย Dialogflow กันเถอะ </vt:lpstr>
      <vt:lpstr>Gen AI API </vt:lpstr>
      <vt:lpstr>OpenAI API </vt:lpstr>
      <vt:lpstr>Gemini API </vt:lpstr>
      <vt:lpstr>Claude API </vt:lpstr>
      <vt:lpstr>Dashboard Claude API</vt:lpstr>
      <vt:lpstr>Credit (Free 5$)</vt:lpstr>
      <vt:lpstr>Create API Key</vt:lpstr>
      <vt:lpstr>Claude API </vt:lpstr>
      <vt:lpstr>Response: </vt:lpstr>
      <vt:lpstr>PHP (openai)</vt:lpstr>
      <vt:lpstr>Response</vt:lpstr>
      <vt:lpstr>ตัวอย่างการเรียกใช้</vt:lpstr>
      <vt:lpstr>Python (Open API)</vt:lpstr>
      <vt:lpstr>Python (Open API)</vt:lpstr>
      <vt:lpstr>Messaging API - LINE Developers</vt:lpstr>
      <vt:lpstr>PowerPoint Presentation</vt:lpstr>
      <vt:lpstr>Dialogflow</vt:lpstr>
      <vt:lpstr>Fulfillment </vt:lpstr>
      <vt:lpstr>Webhook (connect dialogflow)</vt:lpstr>
      <vt:lpstr>PowerPoint Presentation</vt:lpstr>
      <vt:lpstr>Default  fallback intent</vt:lpstr>
      <vt:lpstr>Fullfilment</vt:lpstr>
      <vt:lpstr>Enable webhook</vt:lpstr>
      <vt:lpstr>Webhook (URL*)</vt:lpstr>
      <vt:lpstr>Fulfillment (Diagnostic info)  Webhook (code)  </vt:lpstr>
      <vt:lpstr>Fulfillment request</vt:lpstr>
      <vt:lpstr>Raw API response – QueryResult</vt:lpstr>
      <vt:lpstr>Raw API response - outputContexts</vt:lpstr>
      <vt:lpstr>Fulfillment response</vt:lpstr>
      <vt:lpstr>Fulfillment status</vt:lpstr>
      <vt:lpstr>Line Integration</vt:lpstr>
      <vt:lpstr>Build an intelligent conversational LINE bot</vt:lpstr>
      <vt:lpstr>Messaging API settings - Webhook settings </vt:lpstr>
      <vt:lpstr>Default Fallback Intent (AI Chatbot)</vt:lpstr>
      <vt:lpstr>Webhook</vt:lpstr>
      <vt:lpstr>Gemini API Webhook</vt:lpstr>
      <vt:lpstr>Google Apps Script</vt:lpstr>
      <vt:lpstr>webhook (AppScript)</vt:lpstr>
      <vt:lpstr>OpenAI API</vt:lpstr>
      <vt:lpstr>Fine-tuning OpenAI </vt:lpstr>
      <vt:lpstr>Fine-tuned model</vt:lpstr>
      <vt:lpstr>Fine-tuning</vt:lpstr>
      <vt:lpstr>What models can be fine-tuned?</vt:lpstr>
      <vt:lpstr>Fine-tuning for ‘gpt-3.5-turbo-0125’ is now available</vt:lpstr>
      <vt:lpstr>GPT-3.5</vt:lpstr>
      <vt:lpstr>GPT-3.5-turbo-1106, GPT-3.5-turbo-0613</vt:lpstr>
      <vt:lpstr>Preparing your dataset - Example format</vt:lpstr>
      <vt:lpstr>Preparing your dataset - Example format</vt:lpstr>
      <vt:lpstr>Documentation for the JSON Lines text file format</vt:lpstr>
      <vt:lpstr>Examples - Better than CSV</vt:lpstr>
      <vt:lpstr>Examples - Easy Nested Data</vt:lpstr>
      <vt:lpstr>"jq" tool to make viewing large structures easier</vt:lpstr>
      <vt:lpstr>jsonl</vt:lpstr>
      <vt:lpstr>Create a fine-tuned model</vt:lpstr>
      <vt:lpstr>Create</vt:lpstr>
      <vt:lpstr>Notify</vt:lpstr>
      <vt:lpstr>Ft: model gpt3.5 0125</vt:lpstr>
      <vt:lpstr>Ft: model gpt3.5 (0163, 1106, 0125)</vt:lpstr>
      <vt:lpstr>Playground</vt:lpstr>
      <vt:lpstr>OpenAI API</vt:lpstr>
      <vt:lpstr>Usage</vt:lpstr>
      <vt:lpstr>Usage</vt:lpstr>
      <vt:lpstr>Prepare data for OpenAI API</vt:lpstr>
      <vt:lpstr>พารามิเตอร์ปรับแต่งเพื่อควบคุมการทำงานของโมเดล</vt:lpstr>
      <vt:lpstr>พารามิเตอร์ปรับแต่งเพื่อควบคุมการทำงานของโมเดล</vt:lpstr>
      <vt:lpstr>sendRequest</vt:lpstr>
      <vt:lpstr>Prepare data for OpenAI API</vt:lpstr>
      <vt:lpstr>Prepare data for OpenAI API</vt:lpstr>
      <vt:lpstr>Prepare data for OpenAI API</vt:lpstr>
      <vt:lpstr>Prepare data for OpenAI API</vt:lpstr>
      <vt:lpstr>GPT4</vt:lpstr>
      <vt:lpstr>Request Access</vt:lpstr>
      <vt:lpstr>Request Access</vt:lpstr>
      <vt:lpstr>Request Access</vt:lpstr>
      <vt:lpstr>GPT-4</vt:lpstr>
      <vt:lpstr>GPT-4</vt:lpstr>
      <vt:lpstr>ทดลองเชื่อมต่อกับ  facebook messenger (Q/A) +  Dialogflow +  </vt:lpstr>
      <vt:lpstr>Q/A Messenger</vt:lpstr>
      <vt:lpstr>Q/A Messenger</vt:lpstr>
      <vt:lpstr>Q/A</vt:lpstr>
      <vt:lpstr>NLP</vt:lpstr>
      <vt:lpstr>Open AI API Webhook</vt:lpstr>
      <vt:lpstr>Open AI API Webhook</vt:lpstr>
      <vt:lpstr>Webhook ($queryText)</vt:lpstr>
      <vt:lpstr>Dialogflow (Test)</vt:lpstr>
      <vt:lpstr>Web Demo (Integration)</vt:lpstr>
      <vt:lpstr>PowerPoint Presentation</vt:lpstr>
      <vt:lpstr>คำถาม</vt:lpstr>
      <vt:lpstr>LINE Developer</vt:lpstr>
      <vt:lpstr>AI ChatBot</vt:lpstr>
      <vt:lpstr>PowerPoint Presentation</vt:lpstr>
      <vt:lpstr>Integrations</vt:lpstr>
      <vt:lpstr> Dialogflow</vt:lpstr>
      <vt:lpstr>Meta for Developers - Facebook</vt:lpstr>
      <vt:lpstr>App</vt:lpstr>
      <vt:lpstr>Dashboard</vt:lpstr>
      <vt:lpstr>กำหนดค่า webhooks</vt:lpstr>
      <vt:lpstr>Access Token</vt:lpstr>
      <vt:lpstr>ข้อมูลพื้นฐานของ App</vt:lpstr>
      <vt:lpstr>Facebook</vt:lpstr>
      <vt:lpstr>Android (Kotlin - (Gemini API))</vt:lpstr>
      <vt:lpstr>Flutter (Gemini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lenovo</cp:lastModifiedBy>
  <cp:revision>58</cp:revision>
  <dcterms:created xsi:type="dcterms:W3CDTF">2024-04-18T16:54:12Z</dcterms:created>
  <dcterms:modified xsi:type="dcterms:W3CDTF">2024-10-08T02:55:38Z</dcterms:modified>
</cp:coreProperties>
</file>